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654" r:id="rId2"/>
    <p:sldId id="1054" r:id="rId3"/>
    <p:sldId id="1039" r:id="rId4"/>
    <p:sldId id="1038" r:id="rId5"/>
    <p:sldId id="1053" r:id="rId6"/>
    <p:sldId id="1041" r:id="rId7"/>
    <p:sldId id="1055" r:id="rId8"/>
    <p:sldId id="925" r:id="rId9"/>
    <p:sldId id="1056" r:id="rId10"/>
    <p:sldId id="963" r:id="rId11"/>
    <p:sldId id="962" r:id="rId12"/>
    <p:sldId id="1049" r:id="rId13"/>
    <p:sldId id="1050" r:id="rId14"/>
    <p:sldId id="1045" r:id="rId15"/>
    <p:sldId id="1040" r:id="rId16"/>
    <p:sldId id="1012" r:id="rId17"/>
    <p:sldId id="1047" r:id="rId18"/>
    <p:sldId id="970"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BF56"/>
    <a:srgbClr val="AAE98F"/>
    <a:srgbClr val="CE0026"/>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94" d="100"/>
          <a:sy n="94" d="100"/>
        </p:scale>
        <p:origin x="-1192" y="-96"/>
      </p:cViewPr>
      <p:guideLst>
        <p:guide orient="horz" pos="2160"/>
        <p:guide pos="2880"/>
      </p:guideLst>
    </p:cSldViewPr>
  </p:slideViewPr>
  <p:notesTextViewPr>
    <p:cViewPr>
      <p:scale>
        <a:sx n="100" d="100"/>
        <a:sy n="100" d="100"/>
      </p:scale>
      <p:origin x="0" y="0"/>
    </p:cViewPr>
  </p:notesTextViewPr>
  <p:sorterViewPr>
    <p:cViewPr>
      <p:scale>
        <a:sx n="150" d="100"/>
        <a:sy n="150" d="100"/>
      </p:scale>
      <p:origin x="0" y="5008"/>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6420BAE4-D55D-AE4B-901B-F195DB4CAA01}" type="datetime1">
              <a:rPr lang="en-US"/>
              <a:pPr>
                <a:defRPr/>
              </a:pPr>
              <a:t>12/17/13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FF1595DD-DCD9-9F47-B980-68463C6A9C4D}" type="slidenum">
              <a:rPr lang="en-US"/>
              <a:pPr>
                <a:defRPr/>
              </a:pPr>
              <a:t>‹#›</a:t>
            </a:fld>
            <a:endParaRPr lang="en-US"/>
          </a:p>
        </p:txBody>
      </p:sp>
    </p:spTree>
    <p:extLst>
      <p:ext uri="{BB962C8B-B14F-4D97-AF65-F5344CB8AC3E}">
        <p14:creationId xmlns:p14="http://schemas.microsoft.com/office/powerpoint/2010/main" val="2512196039"/>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92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C2075CE-FC49-2C4C-8EFC-D227C8A73170}" type="slidenum">
              <a:rPr lang="en-US" sz="1200"/>
              <a:pPr eaLnBrk="1" hangingPunct="1"/>
              <a:t>1</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Calibri" charset="0"/>
                <a:ea typeface="ＭＳ Ｐゴシック" charset="0"/>
                <a:cs typeface="ＭＳ Ｐゴシック" charset="0"/>
              </a:rPr>
              <a:t>MD?</a:t>
            </a: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9F25E80-C58A-D34A-93F8-8E68874AFB86}" type="slidenum">
              <a:rPr lang="en-US" sz="1200"/>
              <a:pPr eaLnBrk="1" hangingPunct="1"/>
              <a:t>12</a:t>
            </a:fld>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pPr>
            <a:r>
              <a:rPr lang="en-US">
                <a:latin typeface="Calibri" charset="0"/>
                <a:ea typeface="ＭＳ Ｐゴシック" charset="0"/>
                <a:cs typeface="ＭＳ Ｐゴシック" charset="0"/>
              </a:rPr>
              <a:t>Rate of communication affect science but it is about the scientist to choose how optimize it. The same is valid of the number of simulation for micro second.</a:t>
            </a:r>
          </a:p>
          <a:p>
            <a:pPr marL="171450" indent="-171450">
              <a:buFontTx/>
              <a:buChar char="-"/>
            </a:pPr>
            <a:r>
              <a:rPr lang="en-US">
                <a:latin typeface="Calibri" charset="0"/>
                <a:ea typeface="ＭＳ Ｐゴシック" charset="0"/>
                <a:cs typeface="ＭＳ Ｐゴシック" charset="0"/>
              </a:rPr>
              <a:t>Doing something qualitatively new in quantum mechanical community (second diagram).</a:t>
            </a:r>
          </a:p>
          <a:p>
            <a:pPr marL="171450" indent="-171450">
              <a:buFontTx/>
              <a:buChar char="-"/>
            </a:pPr>
            <a:r>
              <a:rPr lang="en-US">
                <a:latin typeface="Calibri" charset="0"/>
                <a:ea typeface="ＭＳ Ｐゴシック" charset="0"/>
                <a:cs typeface="ＭＳ Ｐゴシック" charset="0"/>
              </a:rPr>
              <a:t>Do we have a publication for repex?</a:t>
            </a:r>
          </a:p>
        </p:txBody>
      </p:sp>
      <p:sp>
        <p:nvSpPr>
          <p:cNvPr id="307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3DA94FC-3C94-1A4C-A7BD-0F1E89D1EF3D}" type="slidenum">
              <a:rPr lang="en-US" sz="1200"/>
              <a:pPr eaLnBrk="1" hangingPunct="1"/>
              <a:t>13</a:t>
            </a:fld>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Calibri" charset="0"/>
                <a:ea typeface="ＭＳ Ｐゴシック" charset="0"/>
                <a:cs typeface="ＭＳ Ｐゴシック" charset="0"/>
              </a:rPr>
              <a:t>Mention EXTASI project: NSF + EPSRC.</a:t>
            </a: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435F71-6953-1B43-942E-58BA64970A26}" type="slidenum">
              <a:rPr lang="en-US" sz="1200"/>
              <a:pPr eaLnBrk="1" hangingPunct="1"/>
              <a:t>14</a:t>
            </a:fld>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 name="Notes Placeholder 2"/>
          <p:cNvSpPr>
            <a:spLocks noGrp="1"/>
          </p:cNvSpPr>
          <p:nvPr>
            <p:ph type="body" idx="1"/>
          </p:nvPr>
        </p:nvSpPr>
        <p:spPr/>
        <p:txBody>
          <a:bodyPr>
            <a:normAutofit lnSpcReduction="10000"/>
          </a:bodyPr>
          <a:lstStyle/>
          <a:p>
            <a:pPr>
              <a:defRPr/>
            </a:pPr>
            <a:r>
              <a:rPr lang="en-US" dirty="0" smtClean="0"/>
              <a:t>Our research agenda</a:t>
            </a:r>
          </a:p>
          <a:p>
            <a:pPr>
              <a:defRPr/>
            </a:pPr>
            <a:endParaRPr lang="en-US" dirty="0" smtClean="0"/>
          </a:p>
          <a:p>
            <a:pPr>
              <a:defRPr/>
            </a:pPr>
            <a:r>
              <a:rPr lang="en-US" dirty="0" smtClean="0"/>
              <a:t>We start talking about how the simulations will be map to resources.</a:t>
            </a:r>
          </a:p>
          <a:p>
            <a:pPr>
              <a:defRPr/>
            </a:pPr>
            <a:endParaRPr lang="en-US" dirty="0" smtClean="0"/>
          </a:p>
          <a:p>
            <a:pPr>
              <a:defRPr/>
            </a:pPr>
            <a:r>
              <a:rPr lang="en-US" dirty="0" smtClean="0"/>
              <a:t>Point 1: optimal workload representation and there is no notion of resources.</a:t>
            </a:r>
          </a:p>
          <a:p>
            <a:pPr>
              <a:defRPr/>
            </a:pPr>
            <a:endParaRPr lang="en-US" dirty="0" smtClean="0"/>
          </a:p>
          <a:p>
            <a:pPr>
              <a:defRPr/>
            </a:pPr>
            <a:r>
              <a:rPr lang="en-US" dirty="0" smtClean="0"/>
              <a:t>Point 1.1:</a:t>
            </a:r>
          </a:p>
          <a:p>
            <a:pPr marL="171450" indent="-171450">
              <a:buFontTx/>
              <a:buChar char="-"/>
              <a:defRPr/>
            </a:pPr>
            <a:r>
              <a:rPr lang="en-US" dirty="0" smtClean="0"/>
              <a:t>We are not focusing on coming up with an optimal representation of a workload. </a:t>
            </a:r>
          </a:p>
          <a:p>
            <a:pPr marL="171450" indent="-171450">
              <a:buFontTx/>
              <a:buChar char="-"/>
              <a:defRPr/>
            </a:pPr>
            <a:r>
              <a:rPr lang="en-US" dirty="0" smtClean="0"/>
              <a:t>We are looking for the common underlying workload characterization. </a:t>
            </a:r>
          </a:p>
          <a:p>
            <a:pPr marL="171450" indent="-171450">
              <a:buFontTx/>
              <a:buChar char="-"/>
              <a:defRPr/>
            </a:pPr>
            <a:r>
              <a:rPr lang="en-US" dirty="0" smtClean="0"/>
              <a:t>We focus on generality. We do not focus on a single class of application and tools to support it. </a:t>
            </a:r>
          </a:p>
          <a:p>
            <a:pPr marL="171450" indent="-171450">
              <a:buFontTx/>
              <a:buChar char="-"/>
              <a:defRPr/>
            </a:pPr>
            <a:r>
              <a:rPr lang="en-US" dirty="0" smtClean="0"/>
              <a:t>We focus on the long tail of science and, as such, on a broad class of application and general-purpose tools to support them.</a:t>
            </a:r>
          </a:p>
          <a:p>
            <a:pPr marL="171450" indent="-171450">
              <a:buFontTx/>
              <a:buChar char="-"/>
              <a:defRPr/>
            </a:pPr>
            <a:endParaRPr lang="en-US" dirty="0" smtClean="0"/>
          </a:p>
          <a:p>
            <a:pPr>
              <a:defRPr/>
            </a:pPr>
            <a:r>
              <a:rPr lang="en-US" dirty="0" smtClean="0"/>
              <a:t>Point 1.2:</a:t>
            </a:r>
          </a:p>
          <a:p>
            <a:pPr marL="171450" indent="-171450">
              <a:buFontTx/>
              <a:buChar char="-"/>
              <a:defRPr/>
            </a:pPr>
            <a:r>
              <a:rPr lang="en-US" dirty="0" smtClean="0"/>
              <a:t>Applications are not only about what to do but also about the temporal and space boundaries for their execution. These parameters define the metrics for the success of the application run</a:t>
            </a:r>
          </a:p>
          <a:p>
            <a:pPr marL="171450" indent="-171450">
              <a:buFontTx/>
              <a:buChar char="-"/>
              <a:defRPr/>
            </a:pPr>
            <a:r>
              <a:rPr lang="en-US" dirty="0" smtClean="0"/>
              <a:t>We need to keep in mind when defining a workload.</a:t>
            </a:r>
          </a:p>
          <a:p>
            <a:pPr marL="171450" indent="-171450">
              <a:buFontTx/>
              <a:buChar char="-"/>
              <a:defRPr/>
            </a:pPr>
            <a:endParaRPr lang="en-US" dirty="0" smtClean="0"/>
          </a:p>
          <a:p>
            <a:pPr>
              <a:defRPr/>
            </a:pPr>
            <a:r>
              <a:rPr lang="en-US" dirty="0" smtClean="0"/>
              <a:t>Point 2: Find the best set of resources for the given workload. No measure of the goodness of the workload description.</a:t>
            </a:r>
          </a:p>
          <a:p>
            <a:pPr>
              <a:defRPr/>
            </a:pPr>
            <a:endParaRPr lang="en-US" dirty="0" smtClean="0"/>
          </a:p>
          <a:p>
            <a:pPr>
              <a:defRPr/>
            </a:pPr>
            <a:r>
              <a:rPr lang="en-US" dirty="0" smtClean="0"/>
              <a:t>Point 3: Combination of 1 and 2. Worry about both workload and resources and resolve the combined problem of putting both of them together.</a:t>
            </a:r>
          </a:p>
          <a:p>
            <a:pPr>
              <a:defRPr/>
            </a:pPr>
            <a:endParaRPr lang="en-US" dirty="0" smtClean="0"/>
          </a:p>
          <a:p>
            <a:pPr>
              <a:defRPr/>
            </a:pPr>
            <a:r>
              <a:rPr lang="en-US" dirty="0" smtClean="0"/>
              <a:t>Point 3.1:</a:t>
            </a:r>
          </a:p>
          <a:p>
            <a:pPr marL="171450" indent="-171450">
              <a:buFontTx/>
              <a:buChar char="-"/>
              <a:defRPr/>
            </a:pPr>
            <a:r>
              <a:rPr lang="en-US" dirty="0" smtClean="0"/>
              <a:t>Kernel = i.e. Matrix Manipulation</a:t>
            </a:r>
          </a:p>
          <a:p>
            <a:pPr marL="171450" indent="-171450">
              <a:buFontTx/>
              <a:buChar char="-"/>
              <a:defRPr/>
            </a:pPr>
            <a:r>
              <a:rPr lang="en-US" dirty="0" smtClean="0"/>
              <a:t>Traditionally: HPC map a well-known, stable kernel to a resource pool and repeat. Any differential-equation-based problem (heat diffusion for example) </a:t>
            </a:r>
          </a:p>
          <a:p>
            <a:pPr marL="171450" indent="-171450">
              <a:buFontTx/>
              <a:buChar char="-"/>
              <a:defRPr/>
            </a:pPr>
            <a:r>
              <a:rPr lang="en-US" dirty="0" smtClean="0"/>
              <a:t>Workload changes over time, it is dynamic and the kernel may change and, as a consequence, the mapping of the resources to that kernel changes too. E.g. many simulation problem.</a:t>
            </a:r>
          </a:p>
          <a:p>
            <a:pPr marL="171450" indent="-171450">
              <a:buFontTx/>
              <a:buChar char="-"/>
              <a:defRPr/>
            </a:pPr>
            <a:r>
              <a:rPr lang="en-US" dirty="0" smtClean="0"/>
              <a:t>In the many simulation time also resources are dynamic and their change in state might trigger a change in mapping.</a:t>
            </a:r>
            <a:endParaRPr lang="en-US" dirty="0"/>
          </a:p>
        </p:txBody>
      </p:sp>
      <p:sp>
        <p:nvSpPr>
          <p:cNvPr id="348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B74B411-9717-B24C-8ADB-D6FB334340DB}" type="slidenum">
              <a:rPr lang="en-US" sz="1200"/>
              <a:pPr eaLnBrk="1" hangingPunct="1"/>
              <a:t>15</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0418"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defRPr/>
            </a:pPr>
            <a:r>
              <a:rPr lang="en-US" dirty="0" smtClean="0">
                <a:latin typeface="Calibri" charset="0"/>
                <a:ea typeface="ＭＳ Ｐゴシック" charset="0"/>
                <a:cs typeface="ＭＳ Ｐゴシック" charset="0"/>
              </a:rPr>
              <a:t>This </a:t>
            </a:r>
            <a:r>
              <a:rPr lang="en-US" dirty="0">
                <a:latin typeface="Calibri" charset="0"/>
                <a:ea typeface="ＭＳ Ｐゴシック" charset="0"/>
                <a:cs typeface="ＭＳ Ｐゴシック" charset="0"/>
              </a:rPr>
              <a:t>is different from why distributed </a:t>
            </a:r>
            <a:r>
              <a:rPr lang="en-US" dirty="0" err="1">
                <a:latin typeface="Calibri" charset="0"/>
                <a:ea typeface="ＭＳ Ｐゴシック" charset="0"/>
                <a:cs typeface="ＭＳ Ｐゴシック" charset="0"/>
              </a:rPr>
              <a:t>exascale</a:t>
            </a:r>
            <a:r>
              <a:rPr lang="en-US" dirty="0">
                <a:latin typeface="Calibri" charset="0"/>
                <a:ea typeface="ＭＳ Ｐゴシック" charset="0"/>
                <a:cs typeface="ＭＳ Ｐゴシック" charset="0"/>
              </a:rPr>
              <a:t> </a:t>
            </a:r>
            <a:r>
              <a:rPr lang="en-US" dirty="0" smtClean="0">
                <a:latin typeface="Calibri" charset="0"/>
                <a:ea typeface="ＭＳ Ｐゴシック" charset="0"/>
                <a:cs typeface="ＭＳ Ｐゴシック" charset="0"/>
              </a:rPr>
              <a:t>computing</a:t>
            </a:r>
          </a:p>
          <a:p>
            <a:pPr marL="171450" indent="-171450">
              <a:buFontTx/>
              <a:buChar char="-"/>
              <a:defRPr/>
            </a:pPr>
            <a:r>
              <a:rPr lang="en-US" dirty="0" smtClean="0">
                <a:latin typeface="Calibri" charset="0"/>
                <a:ea typeface="ＭＳ Ｐゴシック" charset="0"/>
                <a:cs typeface="ＭＳ Ｐゴシック" charset="0"/>
              </a:rPr>
              <a:t>PF = </a:t>
            </a:r>
            <a:r>
              <a:rPr lang="en-US" dirty="0" err="1" smtClean="0">
                <a:latin typeface="Calibri" charset="0"/>
                <a:ea typeface="ＭＳ Ｐゴシック" charset="0"/>
                <a:cs typeface="ＭＳ Ｐゴシック" charset="0"/>
              </a:rPr>
              <a:t>PetaFlops</a:t>
            </a: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Free-energy = measure of the degree of dynamism of a physical system</a:t>
            </a:r>
          </a:p>
          <a:p>
            <a:pPr marL="171450" indent="-171450">
              <a:buFontTx/>
              <a:buChar char="-"/>
              <a:defRPr/>
            </a:pPr>
            <a:r>
              <a:rPr lang="en-US" dirty="0" smtClean="0">
                <a:latin typeface="Calibri" charset="0"/>
                <a:ea typeface="ＭＳ Ｐゴシック" charset="0"/>
                <a:cs typeface="ＭＳ Ｐゴシック" charset="0"/>
              </a:rPr>
              <a:t>Enhance sampling = we cannot sample every state, we use algorithms to reduce the number of sampled state, still effective because of </a:t>
            </a:r>
            <a:r>
              <a:rPr lang="en-US" dirty="0" err="1" smtClean="0">
                <a:latin typeface="Calibri" charset="0"/>
                <a:ea typeface="ＭＳ Ｐゴシック" charset="0"/>
                <a:cs typeface="ＭＳ Ｐゴシック" charset="0"/>
              </a:rPr>
              <a:t>ergodic</a:t>
            </a:r>
            <a:r>
              <a:rPr lang="en-US" dirty="0" smtClean="0">
                <a:latin typeface="Calibri" charset="0"/>
                <a:ea typeface="ＭＳ Ｐゴシック" charset="0"/>
                <a:cs typeface="ＭＳ Ｐゴシック" charset="0"/>
              </a:rPr>
              <a:t> hypothesis. </a:t>
            </a:r>
          </a:p>
          <a:p>
            <a:pPr>
              <a:defRPr/>
            </a:pPr>
            <a:r>
              <a:rPr lang="en-US" dirty="0" smtClean="0">
                <a:latin typeface="Calibri" charset="0"/>
                <a:ea typeface="ＭＳ Ｐゴシック" charset="0"/>
                <a:cs typeface="ＭＳ Ｐゴシック" charset="0"/>
              </a:rPr>
              <a:t>Simulation:</a:t>
            </a:r>
          </a:p>
          <a:p>
            <a:pPr marL="171450" indent="-171450">
              <a:buFontTx/>
              <a:buChar char="-"/>
              <a:defRPr/>
            </a:pPr>
            <a:r>
              <a:rPr lang="en-US" dirty="0" smtClean="0">
                <a:latin typeface="Calibri" charset="0"/>
                <a:ea typeface="ＭＳ Ｐゴシック" charset="0"/>
                <a:cs typeface="ＭＳ Ｐゴシック" charset="0"/>
              </a:rPr>
              <a:t>Homogeneous/heterogeneous = the same physical system simulated with different parameters / different physical systems</a:t>
            </a:r>
          </a:p>
          <a:p>
            <a:pPr marL="171450" indent="-171450">
              <a:buFontTx/>
              <a:buChar char="-"/>
              <a:defRPr/>
            </a:pPr>
            <a:r>
              <a:rPr lang="en-US" dirty="0" smtClean="0">
                <a:latin typeface="Calibri" charset="0"/>
                <a:ea typeface="ＭＳ Ｐゴシック" charset="0"/>
                <a:cs typeface="ＭＳ Ｐゴシック" charset="0"/>
              </a:rPr>
              <a:t>Coordination = Temporal and special ordering (leads to different models of communication?)</a:t>
            </a:r>
          </a:p>
          <a:p>
            <a:pPr marL="171450" indent="-171450">
              <a:buFontTx/>
              <a:buChar char="-"/>
              <a:defRPr/>
            </a:pPr>
            <a:r>
              <a:rPr lang="en-US" dirty="0" smtClean="0">
                <a:latin typeface="Calibri" charset="0"/>
                <a:ea typeface="ＭＳ Ｐゴシック" charset="0"/>
                <a:cs typeface="ＭＳ Ｐゴシック" charset="0"/>
              </a:rPr>
              <a:t>Dependences = Temporal among simulations.</a:t>
            </a:r>
          </a:p>
          <a:p>
            <a:pPr marL="171450" indent="-171450">
              <a:buFont typeface="Symbol" charset="0"/>
              <a:buChar char=""/>
              <a:defRPr/>
            </a:pPr>
            <a:r>
              <a:rPr lang="en-US" dirty="0" smtClean="0">
                <a:latin typeface="Calibri" charset="0"/>
                <a:ea typeface="ＭＳ Ｐゴシック" charset="0"/>
                <a:cs typeface="ＭＳ Ｐゴシック" charset="0"/>
              </a:rPr>
              <a:t>Varying across these axes you can generate almost any workflow.</a:t>
            </a:r>
          </a:p>
          <a:p>
            <a:pPr marL="171450" indent="-171450">
              <a:buFont typeface="Symbol" charset="0"/>
              <a:buChar char=""/>
              <a:defRPr/>
            </a:pPr>
            <a:r>
              <a:rPr lang="en-US" dirty="0" smtClean="0">
                <a:latin typeface="Calibri" charset="0"/>
                <a:ea typeface="ＭＳ Ｐゴシック" charset="0"/>
                <a:cs typeface="ＭＳ Ｐゴシック" charset="0"/>
              </a:rPr>
              <a:t>Bag of tasks is the center.</a:t>
            </a:r>
            <a:endParaRPr lang="en-US" dirty="0">
              <a:latin typeface="Calibri" charset="0"/>
              <a:ea typeface="ＭＳ Ｐゴシック" charset="0"/>
              <a:cs typeface="ＭＳ Ｐゴシック" charset="0"/>
            </a:endParaRPr>
          </a:p>
        </p:txBody>
      </p:sp>
      <p:sp>
        <p:nvSpPr>
          <p:cNvPr id="1126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133F719-1D37-F448-8B69-93FC6A63E04D}" type="slidenum">
              <a:rPr lang="en-US" sz="1200"/>
              <a:pPr eaLnBrk="1" hangingPunct="1"/>
              <a:t>2</a:t>
            </a:fld>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30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 i.e., no PRACE-style snobbery</a:t>
            </a:r>
            <a:endParaRPr lang="en-US">
              <a:latin typeface="Calibri" charset="0"/>
              <a:ea typeface="ＭＳ Ｐゴシック" charset="0"/>
              <a:cs typeface="ＭＳ Ｐゴシック" charset="0"/>
            </a:endParaRPr>
          </a:p>
        </p:txBody>
      </p:sp>
      <p:sp>
        <p:nvSpPr>
          <p:cNvPr id="430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A8F45C8-C988-C24B-B8D4-78BD20503DB3}" type="slidenum">
              <a:rPr lang="en-US" sz="1200"/>
              <a:pPr eaLnBrk="1" hangingPunct="1"/>
              <a:t>3</a:t>
            </a:fld>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0418"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defRPr/>
            </a:pPr>
            <a:r>
              <a:rPr lang="en-US" dirty="0" smtClean="0">
                <a:latin typeface="Calibri" charset="0"/>
                <a:ea typeface="ＭＳ Ｐゴシック" charset="0"/>
                <a:cs typeface="ＭＳ Ｐゴシック" charset="0"/>
              </a:rPr>
              <a:t>PF = </a:t>
            </a:r>
            <a:r>
              <a:rPr lang="en-US" dirty="0" err="1" smtClean="0">
                <a:latin typeface="Calibri" charset="0"/>
                <a:ea typeface="ＭＳ Ｐゴシック" charset="0"/>
                <a:cs typeface="ＭＳ Ｐゴシック" charset="0"/>
              </a:rPr>
              <a:t>PetaFlops</a:t>
            </a:r>
            <a:endParaRPr lang="en-US" dirty="0" smtClean="0">
              <a:latin typeface="Calibri" charset="0"/>
              <a:ea typeface="ＭＳ Ｐゴシック" charset="0"/>
              <a:cs typeface="ＭＳ Ｐゴシック" charset="0"/>
            </a:endParaRPr>
          </a:p>
          <a:p>
            <a:pPr marL="171450" indent="-171450">
              <a:buFontTx/>
              <a:buChar char="-"/>
              <a:defRPr/>
            </a:pP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Free-energy = measure of the degree of dynamism of a physical system.</a:t>
            </a:r>
          </a:p>
          <a:p>
            <a:pPr marL="171450" indent="-171450">
              <a:buFontTx/>
              <a:buChar char="-"/>
              <a:defRPr/>
            </a:pPr>
            <a:r>
              <a:rPr lang="en-US" dirty="0" smtClean="0">
                <a:latin typeface="Calibri" charset="0"/>
                <a:ea typeface="ＭＳ Ｐゴシック" charset="0"/>
                <a:cs typeface="ＭＳ Ｐゴシック" charset="0"/>
              </a:rPr>
              <a:t>Enhance sampling = we cannot sample every state, we use algorithms to reduce the number of sampled states, still effective because of </a:t>
            </a:r>
            <a:r>
              <a:rPr lang="en-US" dirty="0" err="1" smtClean="0">
                <a:latin typeface="Calibri" charset="0"/>
                <a:ea typeface="ＭＳ Ｐゴシック" charset="0"/>
                <a:cs typeface="ＭＳ Ｐゴシック" charset="0"/>
              </a:rPr>
              <a:t>ergodic</a:t>
            </a:r>
            <a:r>
              <a:rPr lang="en-US" dirty="0" smtClean="0">
                <a:latin typeface="Calibri" charset="0"/>
                <a:ea typeface="ＭＳ Ｐゴシック" charset="0"/>
                <a:cs typeface="ＭＳ Ｐゴシック" charset="0"/>
              </a:rPr>
              <a:t> hypothesis. </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Simulation:</a:t>
            </a:r>
          </a:p>
          <a:p>
            <a:pPr marL="171450" indent="-171450">
              <a:buFontTx/>
              <a:buChar char="-"/>
              <a:defRPr/>
            </a:pPr>
            <a:r>
              <a:rPr lang="en-US" dirty="0" smtClean="0">
                <a:latin typeface="Calibri" charset="0"/>
                <a:ea typeface="ＭＳ Ｐゴシック" charset="0"/>
                <a:cs typeface="ＭＳ Ｐゴシック" charset="0"/>
              </a:rPr>
              <a:t>Homogeneous/heterogeneous = the same physical system simulated with different parameters / different physical systems</a:t>
            </a:r>
          </a:p>
          <a:p>
            <a:pPr marL="171450" indent="-171450">
              <a:buFontTx/>
              <a:buChar char="-"/>
              <a:defRPr/>
            </a:pPr>
            <a:r>
              <a:rPr lang="en-US" dirty="0" smtClean="0">
                <a:latin typeface="Calibri" charset="0"/>
                <a:ea typeface="ＭＳ Ｐゴシック" charset="0"/>
                <a:cs typeface="ＭＳ Ｐゴシック" charset="0"/>
              </a:rPr>
              <a:t>Coordination = Temporal and special ordering (leads to different models of communication?)</a:t>
            </a:r>
          </a:p>
          <a:p>
            <a:pPr marL="171450" indent="-171450">
              <a:buFontTx/>
              <a:buChar char="-"/>
              <a:defRPr/>
            </a:pPr>
            <a:r>
              <a:rPr lang="en-US" dirty="0" smtClean="0">
                <a:latin typeface="Calibri" charset="0"/>
                <a:ea typeface="ＭＳ Ｐゴシック" charset="0"/>
                <a:cs typeface="ＭＳ Ｐゴシック" charset="0"/>
              </a:rPr>
              <a:t>Dependences = Temporal among simulations.</a:t>
            </a:r>
          </a:p>
          <a:p>
            <a:pPr marL="171450" indent="-171450">
              <a:buFont typeface="Symbol" charset="0"/>
              <a:buChar char=""/>
              <a:defRPr/>
            </a:pPr>
            <a:r>
              <a:rPr lang="en-US" dirty="0" smtClean="0">
                <a:latin typeface="Calibri" charset="0"/>
                <a:ea typeface="ＭＳ Ｐゴシック" charset="0"/>
                <a:cs typeface="ＭＳ Ｐゴシック" charset="0"/>
              </a:rPr>
              <a:t>Varying across these axes you can generate almost any workflow.</a:t>
            </a:r>
          </a:p>
          <a:p>
            <a:pPr marL="171450" indent="-171450">
              <a:buFont typeface="Symbol" charset="0"/>
              <a:buChar char=""/>
              <a:defRPr/>
            </a:pPr>
            <a:r>
              <a:rPr lang="en-US" dirty="0" smtClean="0">
                <a:latin typeface="Calibri" charset="0"/>
                <a:ea typeface="ＭＳ Ｐゴシック" charset="0"/>
                <a:cs typeface="ＭＳ Ｐゴシック" charset="0"/>
              </a:rPr>
              <a:t>Bag of tasks is the center.</a:t>
            </a:r>
            <a:endParaRPr lang="en-US" dirty="0">
              <a:latin typeface="Calibri" charset="0"/>
              <a:ea typeface="ＭＳ Ｐゴシック" charset="0"/>
              <a:cs typeface="ＭＳ Ｐゴシック"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CC869E3-08F5-E541-B877-B9AC958B977D}" type="slidenum">
              <a:rPr lang="en-US" sz="1200"/>
              <a:pPr eaLnBrk="1" hangingPunct="1"/>
              <a:t>4</a:t>
            </a:fld>
            <a:endParaRPr 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0"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dirty="0" smtClean="0">
                <a:latin typeface="Calibri" charset="0"/>
                <a:ea typeface="ＭＳ Ｐゴシック" charset="0"/>
                <a:cs typeface="ＭＳ Ｐゴシック" charset="0"/>
              </a:rPr>
              <a:t>Set </a:t>
            </a:r>
            <a:r>
              <a:rPr lang="en-US" dirty="0">
                <a:latin typeface="Calibri" charset="0"/>
                <a:ea typeface="ＭＳ Ｐゴシック" charset="0"/>
                <a:cs typeface="ＭＳ Ｐゴシック" charset="0"/>
              </a:rPr>
              <a:t>up the problem of synchronizing many tasks! Get </a:t>
            </a:r>
            <a:r>
              <a:rPr lang="en-US" dirty="0" smtClean="0">
                <a:latin typeface="Calibri" charset="0"/>
                <a:ea typeface="ＭＳ Ｐゴシック" charset="0"/>
                <a:cs typeface="ＭＳ Ｐゴシック" charset="0"/>
              </a:rPr>
              <a:t>histogram</a:t>
            </a:r>
          </a:p>
          <a:p>
            <a:pPr>
              <a:buFont typeface="Arial"/>
              <a:buNone/>
              <a:defRPr/>
            </a:pPr>
            <a:endParaRPr lang="en-US" dirty="0" smtClean="0">
              <a:latin typeface="Calibri" charset="0"/>
              <a:ea typeface="ＭＳ Ｐゴシック" charset="0"/>
              <a:cs typeface="ＭＳ Ｐゴシック" charset="0"/>
            </a:endParaRPr>
          </a:p>
          <a:p>
            <a:pPr>
              <a:buFont typeface="Arial"/>
              <a:buNone/>
              <a:defRPr/>
            </a:pPr>
            <a:r>
              <a:rPr lang="en-US" dirty="0" smtClean="0">
                <a:latin typeface="Calibri" charset="0"/>
                <a:ea typeface="ＭＳ Ｐゴシック" charset="0"/>
                <a:cs typeface="ＭＳ Ｐゴシック" charset="0"/>
              </a:rPr>
              <a:t>Many simulation</a:t>
            </a:r>
          </a:p>
          <a:p>
            <a:pPr marL="171450" indent="-171450">
              <a:buFont typeface="Arial"/>
              <a:buChar char="•"/>
              <a:defRPr/>
            </a:pPr>
            <a:r>
              <a:rPr lang="en-US" dirty="0" smtClean="0">
                <a:latin typeface="Calibri" charset="0"/>
                <a:ea typeface="ＭＳ Ｐゴシック" charset="0"/>
                <a:cs typeface="ＭＳ Ｐゴシック" charset="0"/>
              </a:rPr>
              <a:t>A simulation is a single MPI job</a:t>
            </a:r>
          </a:p>
          <a:p>
            <a:pPr marL="171450" indent="-171450">
              <a:buFont typeface="Arial"/>
              <a:buChar char="•"/>
              <a:defRPr/>
            </a:pPr>
            <a:r>
              <a:rPr lang="en-US" dirty="0" smtClean="0">
                <a:latin typeface="Calibri" charset="0"/>
                <a:ea typeface="ＭＳ Ｐゴシック" charset="0"/>
                <a:cs typeface="ＭＳ Ｐゴシック" charset="0"/>
              </a:rPr>
              <a:t>They are all MPI – 128 – 512 cores for each simulation</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Problem 1: determine the binding and position of the </a:t>
            </a:r>
            <a:r>
              <a:rPr lang="en-US" dirty="0" err="1" smtClean="0">
                <a:latin typeface="Calibri" charset="0"/>
                <a:ea typeface="ＭＳ Ｐゴシック" charset="0"/>
                <a:cs typeface="ＭＳ Ｐゴシック" charset="0"/>
              </a:rPr>
              <a:t>mononucleosome</a:t>
            </a:r>
            <a:r>
              <a:rPr lang="en-US" dirty="0" smtClean="0">
                <a:latin typeface="Calibri" charset="0"/>
                <a:ea typeface="ＭＳ Ｐゴシック" charset="0"/>
                <a:cs typeface="ＭＳ Ｐゴシック" charset="0"/>
              </a:rPr>
              <a:t> – </a:t>
            </a:r>
            <a:r>
              <a:rPr lang="en-US" dirty="0" err="1" smtClean="0">
                <a:latin typeface="Calibri" charset="0"/>
                <a:ea typeface="ＭＳ Ｐゴシック" charset="0"/>
                <a:cs typeface="ＭＳ Ｐゴシック" charset="0"/>
              </a:rPr>
              <a:t>Enemble</a:t>
            </a:r>
            <a:r>
              <a:rPr lang="en-US" dirty="0" smtClean="0">
                <a:latin typeface="Calibri" charset="0"/>
                <a:ea typeface="ＭＳ Ｐゴシック" charset="0"/>
                <a:cs typeface="ＭＳ Ｐゴシック" charset="0"/>
              </a:rPr>
              <a:t>:</a:t>
            </a:r>
          </a:p>
          <a:p>
            <a:pPr marL="171450" indent="-171450">
              <a:buFontTx/>
              <a:buChar char="-"/>
              <a:defRPr/>
            </a:pPr>
            <a:r>
              <a:rPr lang="en-US" dirty="0" smtClean="0">
                <a:latin typeface="Calibri" charset="0"/>
                <a:ea typeface="ＭＳ Ｐゴシック" charset="0"/>
                <a:cs typeface="ＭＳ Ｐゴシック" charset="0"/>
              </a:rPr>
              <a:t>210 combinations, 20 nanoseconds, repeats 10 times to get 20 nanoseconds, 2100 simulations for 1 particular study (candidate). The problem is not reducible and hits the limits of computational availability (e.g. cluster available with queues of 24h) </a:t>
            </a:r>
          </a:p>
          <a:p>
            <a:pPr marL="171450" indent="-171450">
              <a:buFontTx/>
              <a:buChar char="-"/>
              <a:defRPr/>
            </a:pPr>
            <a:r>
              <a:rPr lang="en-US" dirty="0" smtClean="0">
                <a:latin typeface="Calibri" charset="0"/>
                <a:ea typeface="ＭＳ Ｐゴシック" charset="0"/>
                <a:cs typeface="ＭＳ Ｐゴシック" charset="0"/>
              </a:rPr>
              <a:t>240 cores/hour, 3.5GB output per</a:t>
            </a:r>
            <a:r>
              <a:rPr lang="en-US" baseline="0" dirty="0" smtClean="0">
                <a:latin typeface="Calibri" charset="0"/>
                <a:ea typeface="ＭＳ Ｐゴシック" charset="0"/>
                <a:cs typeface="ＭＳ Ｐゴシック" charset="0"/>
              </a:rPr>
              <a:t> 1ns simulation. </a:t>
            </a: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Group of tasks have temporal dependencies but the tasks themselves are independent (bag of tasks)</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Problem 2: Molecular simulation – Replica exchange:</a:t>
            </a:r>
          </a:p>
          <a:p>
            <a:pPr marL="171450" indent="-171450">
              <a:buFontTx/>
              <a:buChar char="-"/>
              <a:defRPr/>
            </a:pPr>
            <a:r>
              <a:rPr lang="en-US" dirty="0" smtClean="0">
                <a:latin typeface="Calibri" charset="0"/>
                <a:ea typeface="ＭＳ Ｐゴシック" charset="0"/>
                <a:cs typeface="ＭＳ Ｐゴシック" charset="0"/>
              </a:rPr>
              <a:t>Running multiple replicas at the same time (anything from few to hundreds of thousands, the more the merrier because better approximation to the problem)</a:t>
            </a:r>
          </a:p>
          <a:p>
            <a:pPr marL="171450" indent="-171450">
              <a:buFontTx/>
              <a:buChar char="-"/>
              <a:defRPr/>
            </a:pPr>
            <a:r>
              <a:rPr lang="en-US" dirty="0" smtClean="0">
                <a:latin typeface="Calibri" charset="0"/>
                <a:ea typeface="ＭＳ Ｐゴシック" charset="0"/>
                <a:cs typeface="ＭＳ Ｐゴシック" charset="0"/>
              </a:rPr>
              <a:t>Tasks needs to synchronize by means of communication. Different algorithms to do that, pairing pre-defined =&gt; regular replica exchange. Replicas are exchanging anyway. Pairing and time of exchange can be fixed (regular) or dynamic (irregular).</a:t>
            </a:r>
          </a:p>
          <a:p>
            <a:pPr marL="171450" indent="-171450">
              <a:buFontTx/>
              <a:buChar cha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For both cases: the more the better for the science.</a:t>
            </a:r>
          </a:p>
          <a:p>
            <a:pPr>
              <a:defRPr/>
            </a:pPr>
            <a:r>
              <a:rPr lang="en-US" dirty="0" smtClean="0">
                <a:latin typeface="Calibri" charset="0"/>
                <a:ea typeface="ＭＳ Ｐゴシック" charset="0"/>
                <a:cs typeface="ＭＳ Ｐゴシック" charset="0"/>
              </a:rPr>
              <a:t>The class of scientific problems that is amenable to ‘Many Simulations’ approach is called: free energy.</a:t>
            </a: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80B74EB-D5D1-854D-AA90-942238B3677F}" type="slidenum">
              <a:rPr lang="en-US" sz="1200"/>
              <a:pPr eaLnBrk="1" hangingPunct="1"/>
              <a:t>5</a:t>
            </a:fld>
            <a:endParaRPr 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7890"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dirty="0" smtClean="0">
                <a:latin typeface="Calibri" charset="0"/>
                <a:ea typeface="ＭＳ Ｐゴシック" charset="0"/>
                <a:cs typeface="ＭＳ Ｐゴシック" charset="0"/>
              </a:rPr>
              <a:t>We are not speaking about a trivial problem! Formulating a problem in terms of many-simulations (partially) failed already at </a:t>
            </a:r>
            <a:r>
              <a:rPr lang="en-US" dirty="0" err="1" smtClean="0">
                <a:latin typeface="Calibri" charset="0"/>
                <a:ea typeface="ＭＳ Ｐゴシック" charset="0"/>
                <a:cs typeface="ＭＳ Ｐゴシック" charset="0"/>
              </a:rPr>
              <a:t>petascale</a:t>
            </a:r>
            <a:r>
              <a:rPr lang="en-US" dirty="0" smtClean="0">
                <a:latin typeface="Calibri" charset="0"/>
                <a:ea typeface="ＭＳ Ｐゴシック" charset="0"/>
                <a:cs typeface="ＭＳ Ｐゴシック" charset="0"/>
              </a:rPr>
              <a:t>:</a:t>
            </a:r>
          </a:p>
          <a:p>
            <a:pPr marL="171450" indent="-171450">
              <a:buFont typeface="Arial"/>
              <a:buChar char="•"/>
              <a:defRPr/>
            </a:pPr>
            <a:r>
              <a:rPr lang="en-US" dirty="0" smtClean="0">
                <a:latin typeface="Calibri" charset="0"/>
                <a:ea typeface="ＭＳ Ｐゴシック" charset="0"/>
                <a:cs typeface="ＭＳ Ｐゴシック" charset="0"/>
              </a:rPr>
              <a:t>A lot of the time has been spent in formulating the problem in terms of many simulations.</a:t>
            </a:r>
          </a:p>
          <a:p>
            <a:pPr marL="171450" indent="-171450">
              <a:buFont typeface="Arial"/>
              <a:buChar char="•"/>
              <a:defRPr/>
            </a:pPr>
            <a:r>
              <a:rPr lang="en-US" dirty="0" smtClean="0">
                <a:latin typeface="Calibri" charset="0"/>
                <a:ea typeface="ＭＳ Ｐゴシック" charset="0"/>
                <a:cs typeface="ＭＳ Ｐゴシック" charset="0"/>
              </a:rPr>
              <a:t>Marshaling/managing/efficient mapping happened at order 10, barely made order 100, broke down at order 1000 (of large simulations)</a:t>
            </a:r>
          </a:p>
          <a:p>
            <a:pPr marL="171450" indent="-171450">
              <a:buFontTx/>
              <a:buChar char="-"/>
              <a:defRPr/>
            </a:pP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This </a:t>
            </a:r>
            <a:r>
              <a:rPr lang="en-US" dirty="0">
                <a:latin typeface="Calibri" charset="0"/>
                <a:ea typeface="ＭＳ Ｐゴシック" charset="0"/>
                <a:cs typeface="ＭＳ Ｐゴシック" charset="0"/>
              </a:rPr>
              <a:t>problem highlights some of the challenges in running many simulations on many </a:t>
            </a:r>
            <a:r>
              <a:rPr lang="en-US" dirty="0" smtClean="0">
                <a:latin typeface="Calibri" charset="0"/>
                <a:ea typeface="ＭＳ Ｐゴシック" charset="0"/>
                <a:cs typeface="ＭＳ Ｐゴシック" charset="0"/>
              </a:rPr>
              <a:t>supercomputers</a:t>
            </a:r>
          </a:p>
          <a:p>
            <a:pPr marL="171450" indent="-171450">
              <a:buFontTx/>
              <a:buChar char="-"/>
              <a:defRPr/>
            </a:pPr>
            <a:r>
              <a:rPr lang="en-US" dirty="0" smtClean="0">
                <a:latin typeface="Calibri" charset="0"/>
                <a:ea typeface="ＭＳ Ｐゴシック" charset="0"/>
                <a:cs typeface="ＭＳ Ｐゴシック" charset="0"/>
              </a:rPr>
              <a:t>Things </a:t>
            </a:r>
            <a:r>
              <a:rPr lang="en-US" dirty="0">
                <a:latin typeface="Calibri" charset="0"/>
                <a:ea typeface="ＭＳ Ｐゴシック" charset="0"/>
                <a:cs typeface="ＭＳ Ｐゴシック" charset="0"/>
              </a:rPr>
              <a:t>are not working. I contend that if we took a more systems approach to building </a:t>
            </a:r>
            <a:r>
              <a:rPr lang="en-US" dirty="0" smtClean="0">
                <a:latin typeface="Calibri" charset="0"/>
                <a:ea typeface="ＭＳ Ｐゴシック" charset="0"/>
                <a:cs typeface="ＭＳ Ｐゴシック" charset="0"/>
              </a:rPr>
              <a:t>our infrastructure </a:t>
            </a:r>
            <a:r>
              <a:rPr lang="en-US" dirty="0">
                <a:latin typeface="Calibri" charset="0"/>
                <a:ea typeface="ＭＳ Ｐゴシック" charset="0"/>
                <a:cs typeface="ＭＳ Ｐゴシック" charset="0"/>
              </a:rPr>
              <a:t>-- viewed as a whole, expose/provide the </a:t>
            </a:r>
            <a:r>
              <a:rPr lang="en-US" dirty="0" smtClean="0">
                <a:latin typeface="Calibri" charset="0"/>
                <a:ea typeface="ＭＳ Ｐゴシック" charset="0"/>
                <a:cs typeface="ＭＳ Ｐゴシック" charset="0"/>
              </a:rPr>
              <a:t>right abstractions</a:t>
            </a:r>
            <a:r>
              <a:rPr lang="en-US" dirty="0">
                <a:latin typeface="Calibri" charset="0"/>
                <a:ea typeface="ＭＳ Ｐゴシック" charset="0"/>
                <a:cs typeface="ＭＳ Ｐゴシック" charset="0"/>
              </a:rPr>
              <a:t>, then it is possible.</a:t>
            </a: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C3B9D97-A6F5-A542-89C2-D4A4829E683E}" type="slidenum">
              <a:rPr lang="en-US" sz="1200"/>
              <a:pPr eaLnBrk="1" hangingPunct="1"/>
              <a:t>6</a:t>
            </a:fld>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26CE89D-1E34-1749-B87C-2442D5618143}" type="slidenum">
              <a:rPr lang="en-US" sz="1200"/>
              <a:pPr eaLnBrk="1" hangingPunct="1"/>
              <a:t>7</a:t>
            </a:fld>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4D44861-A650-B44B-A57F-879263794669}" type="slidenum">
              <a:rPr lang="en-US" sz="1200"/>
              <a:pPr eaLnBrk="1" hangingPunct="1"/>
              <a:t>10</a:t>
            </a:fld>
            <a:endParaRPr 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1156654-371B-6848-AEE3-03FD29FDED99}" type="slidenum">
              <a:rPr lang="en-US" sz="1200"/>
              <a:pPr eaLnBrk="1" hangingPunct="1"/>
              <a:t>11</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6" descr="rutgers_open.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88"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85800" y="2130425"/>
            <a:ext cx="7772400" cy="1470025"/>
          </a:xfrm>
        </p:spPr>
        <p:txBody>
          <a:bodyPr/>
          <a:lstStyle>
            <a:lvl1pPr algn="ctr">
              <a:defRPr>
                <a:solidFill>
                  <a:schemeClr val="bg1"/>
                </a:solidFill>
              </a:defRPr>
            </a:lvl1pPr>
          </a:lstStyle>
          <a:p>
            <a:r>
              <a:rPr lang="en-US"/>
              <a:t>Click to edit Master title style</a:t>
            </a:r>
          </a:p>
        </p:txBody>
      </p:sp>
      <p:sp>
        <p:nvSpPr>
          <p:cNvPr id="4099" name="Rectangle 3"/>
          <p:cNvSpPr>
            <a:spLocks noGrp="1" noChangeArrowheads="1"/>
          </p:cNvSpPr>
          <p:nvPr>
            <p:ph type="subTitle" idx="1"/>
          </p:nvPr>
        </p:nvSpPr>
        <p:spPr>
          <a:xfrm>
            <a:off x="1371600" y="3886200"/>
            <a:ext cx="6400800" cy="1752600"/>
          </a:xfrm>
        </p:spPr>
        <p:txBody>
          <a:bodyPr/>
          <a:lstStyle>
            <a:lvl1pPr marL="0" indent="0" algn="ctr">
              <a:buFontTx/>
              <a:buNone/>
              <a:defRPr>
                <a:solidFill>
                  <a:schemeClr val="bg1"/>
                </a:solidFill>
              </a:defRPr>
            </a:lvl1pPr>
          </a:lstStyle>
          <a:p>
            <a:r>
              <a:rPr lang="en-US"/>
              <a:t>Click to edit Master subtitle style</a:t>
            </a:r>
          </a:p>
        </p:txBody>
      </p:sp>
    </p:spTree>
    <p:extLst>
      <p:ext uri="{BB962C8B-B14F-4D97-AF65-F5344CB8AC3E}">
        <p14:creationId xmlns:p14="http://schemas.microsoft.com/office/powerpoint/2010/main" val="1696926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187325" y="1008063"/>
            <a:ext cx="8728075" cy="0"/>
          </a:xfrm>
          <a:prstGeom prst="line">
            <a:avLst/>
          </a:prstGeom>
          <a:ln>
            <a:solidFill>
              <a:srgbClr val="5F5F5F"/>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95729" y="186232"/>
            <a:ext cx="8694574" cy="808038"/>
          </a:xfrm>
        </p:spPr>
        <p:txBody>
          <a:bodyPr/>
          <a:lstStyle/>
          <a:p>
            <a:r>
              <a:rPr lang="en-US" smtClean="0"/>
              <a:t>Click to edit Master title style</a:t>
            </a:r>
            <a:endParaRPr lang="en-US"/>
          </a:p>
        </p:txBody>
      </p:sp>
      <p:sp>
        <p:nvSpPr>
          <p:cNvPr id="3" name="Content Placeholder 2"/>
          <p:cNvSpPr>
            <a:spLocks noGrp="1"/>
          </p:cNvSpPr>
          <p:nvPr>
            <p:ph idx="1"/>
          </p:nvPr>
        </p:nvSpPr>
        <p:spPr>
          <a:xfrm>
            <a:off x="195729" y="1187796"/>
            <a:ext cx="8694574" cy="48763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sldNum" sz="quarter" idx="10"/>
          </p:nvPr>
        </p:nvSpPr>
        <p:spPr>
          <a:xfrm>
            <a:off x="6565900" y="6332538"/>
            <a:ext cx="2336800" cy="476250"/>
          </a:xfrm>
        </p:spPr>
        <p:txBody>
          <a:bodyPr/>
          <a:lstStyle>
            <a:lvl1pPr>
              <a:defRPr/>
            </a:lvl1pPr>
          </a:lstStyle>
          <a:p>
            <a:pPr>
              <a:defRPr/>
            </a:pPr>
            <a:fld id="{90F2CE73-5F73-BE41-B1E2-9E44A4648852}" type="slidenum">
              <a:rPr lang="en-US"/>
              <a:pPr>
                <a:defRPr/>
              </a:pPr>
              <a:t>‹#›</a:t>
            </a:fld>
            <a:endParaRPr lang="en-US"/>
          </a:p>
        </p:txBody>
      </p:sp>
    </p:spTree>
    <p:extLst>
      <p:ext uri="{BB962C8B-B14F-4D97-AF65-F5344CB8AC3E}">
        <p14:creationId xmlns:p14="http://schemas.microsoft.com/office/powerpoint/2010/main" val="1943150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3" name="Straight Connector 2"/>
          <p:cNvCxnSpPr/>
          <p:nvPr userDrawn="1"/>
        </p:nvCxnSpPr>
        <p:spPr>
          <a:xfrm>
            <a:off x="187325" y="1008063"/>
            <a:ext cx="8728075" cy="0"/>
          </a:xfrm>
          <a:prstGeom prst="line">
            <a:avLst/>
          </a:prstGeom>
          <a:ln>
            <a:solidFill>
              <a:srgbClr val="5F5F5F"/>
            </a:solidFill>
          </a:ln>
          <a:effectLst/>
        </p:spPr>
        <p:style>
          <a:lnRef idx="2">
            <a:schemeClr val="accent1"/>
          </a:lnRef>
          <a:fillRef idx="0">
            <a:schemeClr val="accent1"/>
          </a:fillRef>
          <a:effectRef idx="1">
            <a:schemeClr val="accent1"/>
          </a:effectRef>
          <a:fontRef idx="minor">
            <a:schemeClr val="tx1"/>
          </a:fontRef>
        </p:style>
      </p:cxnSp>
      <p:sp>
        <p:nvSpPr>
          <p:cNvPr id="6" name="Rectangle 2"/>
          <p:cNvSpPr>
            <a:spLocks noGrp="1" noChangeArrowheads="1"/>
          </p:cNvSpPr>
          <p:nvPr>
            <p:ph type="title"/>
          </p:nvPr>
        </p:nvSpPr>
        <p:spPr bwMode="auto">
          <a:xfrm>
            <a:off x="195729" y="186232"/>
            <a:ext cx="8694574" cy="808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lvl="0"/>
            <a:r>
              <a:rPr lang="en-US" dirty="0"/>
              <a:t>Click to edit Master title style</a:t>
            </a:r>
          </a:p>
        </p:txBody>
      </p:sp>
      <p:sp>
        <p:nvSpPr>
          <p:cNvPr id="4" name="Rectangle 3"/>
          <p:cNvSpPr>
            <a:spLocks noGrp="1" noChangeArrowheads="1"/>
          </p:cNvSpPr>
          <p:nvPr>
            <p:ph type="sldNum" sz="quarter" idx="10"/>
          </p:nvPr>
        </p:nvSpPr>
        <p:spPr/>
        <p:txBody>
          <a:bodyPr/>
          <a:lstStyle>
            <a:lvl1pPr>
              <a:defRPr/>
            </a:lvl1pPr>
          </a:lstStyle>
          <a:p>
            <a:pPr>
              <a:defRPr/>
            </a:pPr>
            <a:fld id="{55CA80F3-A1BC-BC41-A1D7-7ADFCFE8360E}" type="slidenum">
              <a:rPr lang="en-US"/>
              <a:pPr>
                <a:defRPr/>
              </a:pPr>
              <a:t>‹#›</a:t>
            </a:fld>
            <a:endParaRPr lang="en-US"/>
          </a:p>
        </p:txBody>
      </p:sp>
    </p:spTree>
    <p:extLst>
      <p:ext uri="{BB962C8B-B14F-4D97-AF65-F5344CB8AC3E}">
        <p14:creationId xmlns:p14="http://schemas.microsoft.com/office/powerpoint/2010/main" val="300786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C0D4ADDE-2608-274A-A09C-02BA59EC30E2}" type="slidenum">
              <a:rPr lang="en-US"/>
              <a:pPr>
                <a:defRPr/>
              </a:pPr>
              <a:t>‹#›</a:t>
            </a:fld>
            <a:endParaRPr lang="en-US" dirty="0"/>
          </a:p>
        </p:txBody>
      </p:sp>
    </p:spTree>
    <p:extLst>
      <p:ext uri="{BB962C8B-B14F-4D97-AF65-F5344CB8AC3E}">
        <p14:creationId xmlns:p14="http://schemas.microsoft.com/office/powerpoint/2010/main" val="3950993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7D70250B-8558-124D-8131-4516287ED5A8}" type="slidenum">
              <a:rPr lang="en-US"/>
              <a:pPr>
                <a:defRPr/>
              </a:pPr>
              <a:t>‹#›</a:t>
            </a:fld>
            <a:endParaRPr lang="en-US" dirty="0"/>
          </a:p>
        </p:txBody>
      </p:sp>
    </p:spTree>
    <p:extLst>
      <p:ext uri="{BB962C8B-B14F-4D97-AF65-F5344CB8AC3E}">
        <p14:creationId xmlns:p14="http://schemas.microsoft.com/office/powerpoint/2010/main" val="21957262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0663" y="185738"/>
            <a:ext cx="8694737" cy="808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pic>
        <p:nvPicPr>
          <p:cNvPr id="1027" name="Picture 5" descr="rutgers.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12700" y="6264275"/>
            <a:ext cx="9190038"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3"/>
          <p:cNvSpPr>
            <a:spLocks noGrp="1" noChangeArrowheads="1"/>
          </p:cNvSpPr>
          <p:nvPr>
            <p:ph type="body" idx="1"/>
          </p:nvPr>
        </p:nvSpPr>
        <p:spPr bwMode="auto">
          <a:xfrm>
            <a:off x="220663" y="1187450"/>
            <a:ext cx="8694737"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0" name="Rectangle 6"/>
          <p:cNvSpPr>
            <a:spLocks noGrp="1" noChangeArrowheads="1"/>
          </p:cNvSpPr>
          <p:nvPr>
            <p:ph type="sldNum" sz="quarter" idx="4"/>
          </p:nvPr>
        </p:nvSpPr>
        <p:spPr bwMode="auto">
          <a:xfrm>
            <a:off x="6578600" y="6332538"/>
            <a:ext cx="2336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bg1"/>
                </a:solidFill>
              </a:defRPr>
            </a:lvl1pPr>
          </a:lstStyle>
          <a:p>
            <a:pPr>
              <a:defRPr/>
            </a:pPr>
            <a:fld id="{5E8A6F64-B401-7A42-8428-69CA0ACA8ED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5971" r:id="rId1"/>
    <p:sldLayoutId id="2147485972" r:id="rId2"/>
    <p:sldLayoutId id="2147485973" r:id="rId3"/>
    <p:sldLayoutId id="2147485969" r:id="rId4"/>
    <p:sldLayoutId id="2147485970" r:id="rId5"/>
  </p:sldLayoutIdLst>
  <p:txStyles>
    <p:titleStyle>
      <a:lvl1pPr algn="l"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2pPr>
      <a:lvl3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3pPr>
      <a:lvl4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4pPr>
      <a:lvl5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5pPr>
      <a:lvl6pPr marL="457200" algn="l" rtl="0" fontAlgn="base">
        <a:spcBef>
          <a:spcPct val="0"/>
        </a:spcBef>
        <a:spcAft>
          <a:spcPct val="0"/>
        </a:spcAft>
        <a:defRPr sz="3000">
          <a:solidFill>
            <a:schemeClr val="tx2"/>
          </a:solidFill>
          <a:latin typeface="Arial" charset="0"/>
        </a:defRPr>
      </a:lvl6pPr>
      <a:lvl7pPr marL="914400" algn="l" rtl="0" fontAlgn="base">
        <a:spcBef>
          <a:spcPct val="0"/>
        </a:spcBef>
        <a:spcAft>
          <a:spcPct val="0"/>
        </a:spcAft>
        <a:defRPr sz="3000">
          <a:solidFill>
            <a:schemeClr val="tx2"/>
          </a:solidFill>
          <a:latin typeface="Arial" charset="0"/>
        </a:defRPr>
      </a:lvl7pPr>
      <a:lvl8pPr marL="1371600" algn="l" rtl="0" fontAlgn="base">
        <a:spcBef>
          <a:spcPct val="0"/>
        </a:spcBef>
        <a:spcAft>
          <a:spcPct val="0"/>
        </a:spcAft>
        <a:defRPr sz="3000">
          <a:solidFill>
            <a:schemeClr val="tx2"/>
          </a:solidFill>
          <a:latin typeface="Arial" charset="0"/>
        </a:defRPr>
      </a:lvl8pPr>
      <a:lvl9pPr marL="1828800" algn="l" rtl="0" fontAlgn="base">
        <a:spcBef>
          <a:spcPct val="0"/>
        </a:spcBef>
        <a:spcAft>
          <a:spcPct val="0"/>
        </a:spcAft>
        <a:defRPr sz="3000">
          <a:solidFill>
            <a:schemeClr val="tx2"/>
          </a:solidFill>
          <a:latin typeface="Arial" charset="0"/>
        </a:defRPr>
      </a:lvl9pPr>
    </p:titleStyle>
    <p:bodyStyle>
      <a:lvl1pPr marL="342900" indent="-342900" algn="l" rtl="0" eaLnBrk="0" fontAlgn="base" hangingPunct="0">
        <a:spcBef>
          <a:spcPct val="20000"/>
        </a:spcBef>
        <a:spcAft>
          <a:spcPct val="0"/>
        </a:spcAft>
        <a:buChar char="•"/>
        <a:defRPr sz="2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a:solidFill>
            <a:srgbClr val="5F5F5F"/>
          </a:solidFill>
          <a:latin typeface="+mn-lt"/>
          <a:ea typeface="ＭＳ Ｐゴシック" charset="-128"/>
        </a:defRPr>
      </a:lvl2pPr>
      <a:lvl3pPr marL="1143000" indent="-228600" algn="l" rtl="0" eaLnBrk="0" fontAlgn="base" hangingPunct="0">
        <a:spcBef>
          <a:spcPct val="20000"/>
        </a:spcBef>
        <a:spcAft>
          <a:spcPct val="0"/>
        </a:spcAft>
        <a:buChar char="•"/>
        <a:defRPr sz="1600">
          <a:solidFill>
            <a:srgbClr val="5F5F5F"/>
          </a:solidFill>
          <a:latin typeface="+mn-lt"/>
          <a:ea typeface="ＭＳ Ｐゴシック" charset="-128"/>
        </a:defRPr>
      </a:lvl3pPr>
      <a:lvl4pPr marL="1600200" indent="-228600" algn="l" rtl="0" eaLnBrk="0" fontAlgn="base" hangingPunct="0">
        <a:spcBef>
          <a:spcPct val="20000"/>
        </a:spcBef>
        <a:spcAft>
          <a:spcPct val="0"/>
        </a:spcAft>
        <a:buChar char="–"/>
        <a:defRPr sz="1400">
          <a:solidFill>
            <a:srgbClr val="5F5F5F"/>
          </a:solidFill>
          <a:latin typeface="+mn-lt"/>
          <a:ea typeface="ＭＳ Ｐゴシック" charset="-128"/>
        </a:defRPr>
      </a:lvl4pPr>
      <a:lvl5pPr marL="2057400" indent="-228600" algn="l" rtl="0" eaLnBrk="0" fontAlgn="base" hangingPunct="0">
        <a:spcBef>
          <a:spcPct val="20000"/>
        </a:spcBef>
        <a:spcAft>
          <a:spcPct val="0"/>
        </a:spcAft>
        <a:buChar char="»"/>
        <a:defRPr sz="1400">
          <a:solidFill>
            <a:srgbClr val="5F5F5F"/>
          </a:solidFill>
          <a:latin typeface="+mn-lt"/>
          <a:ea typeface="ＭＳ Ｐゴシック" charset="-128"/>
        </a:defRPr>
      </a:lvl5pPr>
      <a:lvl6pPr marL="2514600" indent="-228600" algn="l" rtl="0" fontAlgn="base">
        <a:spcBef>
          <a:spcPct val="20000"/>
        </a:spcBef>
        <a:spcAft>
          <a:spcPct val="0"/>
        </a:spcAft>
        <a:buChar char="»"/>
        <a:defRPr sz="1400">
          <a:solidFill>
            <a:srgbClr val="5F5F5F"/>
          </a:solidFill>
          <a:latin typeface="+mn-lt"/>
          <a:ea typeface="ＭＳ Ｐゴシック" charset="-128"/>
        </a:defRPr>
      </a:lvl6pPr>
      <a:lvl7pPr marL="2971800" indent="-228600" algn="l" rtl="0" fontAlgn="base">
        <a:spcBef>
          <a:spcPct val="20000"/>
        </a:spcBef>
        <a:spcAft>
          <a:spcPct val="0"/>
        </a:spcAft>
        <a:buChar char="»"/>
        <a:defRPr sz="1400">
          <a:solidFill>
            <a:srgbClr val="5F5F5F"/>
          </a:solidFill>
          <a:latin typeface="+mn-lt"/>
          <a:ea typeface="ＭＳ Ｐゴシック" charset="-128"/>
        </a:defRPr>
      </a:lvl7pPr>
      <a:lvl8pPr marL="3429000" indent="-228600" algn="l" rtl="0" fontAlgn="base">
        <a:spcBef>
          <a:spcPct val="20000"/>
        </a:spcBef>
        <a:spcAft>
          <a:spcPct val="0"/>
        </a:spcAft>
        <a:buChar char="»"/>
        <a:defRPr sz="1400">
          <a:solidFill>
            <a:srgbClr val="5F5F5F"/>
          </a:solidFill>
          <a:latin typeface="+mn-lt"/>
          <a:ea typeface="ＭＳ Ｐゴシック" charset="-128"/>
        </a:defRPr>
      </a:lvl8pPr>
      <a:lvl9pPr marL="3886200" indent="-228600" algn="l" rtl="0" fontAlgn="base">
        <a:spcBef>
          <a:spcPct val="20000"/>
        </a:spcBef>
        <a:spcAft>
          <a:spcPct val="0"/>
        </a:spcAft>
        <a:buChar char="»"/>
        <a:defRPr sz="1400">
          <a:solidFill>
            <a:srgbClr val="5F5F5F"/>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eg"/><Relationship Id="rId5" Type="http://schemas.openxmlformats.org/officeDocument/2006/relationships/image" Target="../media/image5.png"/><Relationship Id="rId6"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ChangeArrowheads="1"/>
          </p:cNvSpPr>
          <p:nvPr>
            <p:ph type="ctrTitle"/>
          </p:nvPr>
        </p:nvSpPr>
        <p:spPr>
          <a:xfrm>
            <a:off x="279400" y="1795463"/>
            <a:ext cx="8496300" cy="1558925"/>
          </a:xfrm>
        </p:spPr>
        <p:txBody>
          <a:bodyPr/>
          <a:lstStyle/>
          <a:p>
            <a:pPr eaLnBrk="1" hangingPunct="1"/>
            <a:r>
              <a:rPr lang="en-US" sz="3200">
                <a:latin typeface="Arial" charset="0"/>
                <a:ea typeface="ＭＳ Ｐゴシック" charset="0"/>
                <a:cs typeface="ＭＳ Ｐゴシック" charset="0"/>
              </a:rPr>
              <a:t/>
            </a:r>
            <a:br>
              <a:rPr lang="en-US" sz="3200">
                <a:latin typeface="Arial" charset="0"/>
                <a:ea typeface="ＭＳ Ｐゴシック" charset="0"/>
                <a:cs typeface="ＭＳ Ｐゴシック" charset="0"/>
              </a:rPr>
            </a:br>
            <a:r>
              <a:rPr lang="en-US" sz="2800">
                <a:latin typeface="Arial" charset="0"/>
                <a:ea typeface="ＭＳ Ｐゴシック" charset="0"/>
                <a:cs typeface="ＭＳ Ｐゴシック" charset="0"/>
              </a:rPr>
              <a:t>Towards Exascale Through Many Simulations: Abstractions and Tools</a:t>
            </a:r>
          </a:p>
        </p:txBody>
      </p:sp>
      <p:sp>
        <p:nvSpPr>
          <p:cNvPr id="8194" name="Rectangle 3"/>
          <p:cNvSpPr>
            <a:spLocks noGrp="1" noChangeArrowheads="1"/>
          </p:cNvSpPr>
          <p:nvPr>
            <p:ph type="subTitle" idx="1"/>
          </p:nvPr>
        </p:nvSpPr>
        <p:spPr>
          <a:xfrm>
            <a:off x="1346200" y="3597275"/>
            <a:ext cx="6400800" cy="1068388"/>
          </a:xfrm>
        </p:spPr>
        <p:txBody>
          <a:bodyPr/>
          <a:lstStyle/>
          <a:p>
            <a:pPr eaLnBrk="1" hangingPunct="1"/>
            <a:r>
              <a:rPr lang="en-US">
                <a:latin typeface="Arial" charset="0"/>
                <a:ea typeface="ＭＳ Ｐゴシック" charset="0"/>
                <a:cs typeface="ＭＳ Ｐゴシック" charset="0"/>
              </a:rPr>
              <a:t>Matteo Turilli, Shantenu Jha</a:t>
            </a:r>
          </a:p>
          <a:p>
            <a:pPr eaLnBrk="1" hangingPunct="1"/>
            <a:r>
              <a:rPr lang="en-US">
                <a:latin typeface="Arial" charset="0"/>
                <a:ea typeface="ＭＳ Ｐゴシック" charset="0"/>
                <a:cs typeface="ＭＳ Ｐゴシック" charset="0"/>
              </a:rPr>
              <a:t>http://radical.rutgers.edu</a:t>
            </a:r>
            <a:endParaRPr lang="en-US" b="1">
              <a:latin typeface="Arial" charset="0"/>
              <a:ea typeface="ＭＳ Ｐゴシック" charset="0"/>
              <a:cs typeface="ＭＳ Ｐゴシック" charset="0"/>
            </a:endParaRPr>
          </a:p>
          <a:p>
            <a:pPr eaLnBrk="1" hangingPunct="1"/>
            <a:endParaRPr lang="en-US">
              <a:latin typeface="Arial" charset="0"/>
              <a:ea typeface="ＭＳ Ｐゴシック" charset="0"/>
              <a:cs typeface="ＭＳ Ｐゴシック" charset="0"/>
            </a:endParaRPr>
          </a:p>
        </p:txBody>
      </p:sp>
      <p:pic>
        <p:nvPicPr>
          <p:cNvPr id="8195" name="Picture 3" descr="jctc_cover2.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3525" y="0"/>
            <a:ext cx="1260475" cy="176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Picture 2"/>
          <p:cNvSpPr>
            <a:spLocks noChangeAspect="1" noChangeArrowheads="1"/>
          </p:cNvSpPr>
          <p:nvPr/>
        </p:nvSpPr>
        <p:spPr bwMode="auto">
          <a:xfrm>
            <a:off x="6951663" y="5118100"/>
            <a:ext cx="2192337" cy="171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pic>
        <p:nvPicPr>
          <p:cNvPr id="8197" name="Picture 314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1700" y="0"/>
            <a:ext cx="1911350" cy="174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 descr="http://radical.rutgers.edu/tmp/2012/07/header_01.png"/>
          <p:cNvPicPr>
            <a:picLocks noChangeAspect="1" noChangeArrowheads="1"/>
          </p:cNvPicPr>
          <p:nvPr/>
        </p:nvPicPr>
        <p:blipFill rotWithShape="1">
          <a:blip r:embed="rId5" cstate="print">
            <a:extLst/>
          </a:blip>
          <a:srcRect t="6612" r="77171" b="8570"/>
          <a:stretch/>
        </p:blipFill>
        <p:spPr bwMode="auto">
          <a:xfrm>
            <a:off x="0" y="4965700"/>
            <a:ext cx="1943656" cy="1892300"/>
          </a:xfrm>
          <a:prstGeom prst="ellipse">
            <a:avLst/>
          </a:prstGeom>
          <a:ln>
            <a:noFill/>
          </a:ln>
          <a:effectLst>
            <a:softEdge rad="112500"/>
          </a:effectLst>
          <a:extLst/>
        </p:spPr>
      </p:pic>
      <p:sp>
        <p:nvSpPr>
          <p:cNvPr id="8199" name="Picture 4"/>
          <p:cNvSpPr>
            <a:spLocks noChangeAspect="1" noChangeArrowheads="1"/>
          </p:cNvSpPr>
          <p:nvPr/>
        </p:nvSpPr>
        <p:spPr bwMode="auto">
          <a:xfrm>
            <a:off x="4275138" y="5786438"/>
            <a:ext cx="1719262" cy="107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pic>
        <p:nvPicPr>
          <p:cNvPr id="8200"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0600" y="5600700"/>
            <a:ext cx="1681163" cy="109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BigJob: Architecture</a:t>
            </a:r>
          </a:p>
        </p:txBody>
      </p:sp>
      <p:pic>
        <p:nvPicPr>
          <p:cNvPr id="23554" name="Picture 2" descr="big_jobarchitecture.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447800"/>
            <a:ext cx="6586538" cy="395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680942" y="5831959"/>
            <a:ext cx="3813865" cy="369332"/>
          </a:xfrm>
          <a:prstGeom prst="rect">
            <a:avLst/>
          </a:prstGeom>
        </p:spPr>
        <p:txBody>
          <a:bodyPr wrap="none">
            <a:spAutoFit/>
          </a:bodyPr>
          <a:lstStyle/>
          <a:p>
            <a:r>
              <a:rPr lang="en-US" dirty="0"/>
              <a:t>http://saga-</a:t>
            </a:r>
            <a:r>
              <a:rPr lang="en-US" dirty="0" err="1"/>
              <a:t>project.github.io</a:t>
            </a:r>
            <a:r>
              <a:rPr lang="en-US" dirty="0"/>
              <a:t>/</a:t>
            </a:r>
            <a:r>
              <a:rPr lang="en-US" dirty="0" err="1"/>
              <a:t>BigJob</a:t>
            </a:r>
            <a:r>
              <a:rPr lang="en-US" dirty="0"/>
              <a:t>/</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SAGA: Interoperability Layer for BigJob</a:t>
            </a:r>
          </a:p>
        </p:txBody>
      </p:sp>
      <p:sp>
        <p:nvSpPr>
          <p:cNvPr id="3" name="Content Placeholder 2"/>
          <p:cNvSpPr>
            <a:spLocks noGrp="1"/>
          </p:cNvSpPr>
          <p:nvPr>
            <p:ph idx="1"/>
          </p:nvPr>
        </p:nvSpPr>
        <p:spPr>
          <a:xfrm>
            <a:off x="195263" y="1028700"/>
            <a:ext cx="8694737" cy="4876800"/>
          </a:xfrm>
        </p:spPr>
        <p:txBody>
          <a:bodyPr/>
          <a:lstStyle/>
          <a:p>
            <a:pPr>
              <a:defRPr/>
            </a:pPr>
            <a:r>
              <a:rPr lang="en-US" sz="2000" dirty="0" smtClean="0">
                <a:solidFill>
                  <a:schemeClr val="tx1">
                    <a:lumMod val="95000"/>
                    <a:lumOff val="5000"/>
                  </a:schemeClr>
                </a:solidFill>
                <a:ea typeface="ＭＳ Ｐゴシック" charset="0"/>
                <a:cs typeface="ＭＳ Ｐゴシック" charset="0"/>
              </a:rPr>
              <a:t>SAGA – Simple API for Distributed (</a:t>
            </a:r>
            <a:r>
              <a:rPr lang="ja-JP" altLang="en-US" sz="2000" dirty="0" smtClean="0">
                <a:solidFill>
                  <a:schemeClr val="tx1">
                    <a:lumMod val="95000"/>
                    <a:lumOff val="5000"/>
                  </a:schemeClr>
                </a:solidFill>
                <a:ea typeface="ＭＳ Ｐゴシック" charset="0"/>
                <a:cs typeface="ＭＳ Ｐゴシック" charset="0"/>
              </a:rPr>
              <a:t>“</a:t>
            </a:r>
            <a:r>
              <a:rPr lang="en-US" altLang="ja-JP" sz="2000" dirty="0" smtClean="0">
                <a:solidFill>
                  <a:schemeClr val="tx1">
                    <a:lumMod val="95000"/>
                    <a:lumOff val="5000"/>
                  </a:schemeClr>
                </a:solidFill>
                <a:ea typeface="ＭＳ Ｐゴシック" charset="0"/>
                <a:cs typeface="ＭＳ Ｐゴシック" charset="0"/>
              </a:rPr>
              <a:t>Grid</a:t>
            </a:r>
            <a:r>
              <a:rPr lang="ja-JP" altLang="en-US" sz="2000" dirty="0" smtClean="0">
                <a:solidFill>
                  <a:schemeClr val="tx1">
                    <a:lumMod val="95000"/>
                    <a:lumOff val="5000"/>
                  </a:schemeClr>
                </a:solidFill>
                <a:ea typeface="ＭＳ Ｐゴシック" charset="0"/>
                <a:cs typeface="ＭＳ Ｐゴシック" charset="0"/>
              </a:rPr>
              <a:t>”</a:t>
            </a:r>
            <a:r>
              <a:rPr lang="en-US" altLang="ja-JP" sz="2000" dirty="0" smtClean="0">
                <a:solidFill>
                  <a:schemeClr val="tx1">
                    <a:lumMod val="95000"/>
                    <a:lumOff val="5000"/>
                  </a:schemeClr>
                </a:solidFill>
                <a:ea typeface="ＭＳ Ｐゴシック" charset="0"/>
                <a:cs typeface="ＭＳ Ｐゴシック" charset="0"/>
              </a:rPr>
              <a:t>) Applications:</a:t>
            </a:r>
          </a:p>
          <a:p>
            <a:pPr lvl="1">
              <a:defRPr/>
            </a:pPr>
            <a:r>
              <a:rPr lang="en-US" dirty="0" smtClean="0">
                <a:latin typeface="Arial" charset="0"/>
                <a:ea typeface="ＭＳ Ｐゴシック" charset="0"/>
              </a:rPr>
              <a:t>Application level standardized (Open Grid Forum GFD.90) API.</a:t>
            </a:r>
          </a:p>
          <a:p>
            <a:pPr lvl="1">
              <a:defRPr/>
            </a:pPr>
            <a:r>
              <a:rPr lang="en-US" dirty="0" smtClean="0">
                <a:latin typeface="Arial" charset="0"/>
                <a:ea typeface="ＭＳ Ｐゴシック" charset="0"/>
              </a:rPr>
              <a:t>Application is a broad term: </a:t>
            </a:r>
            <a:r>
              <a:rPr lang="ja-JP" altLang="en-US" dirty="0" smtClean="0">
                <a:latin typeface="Arial" charset="0"/>
                <a:ea typeface="ＭＳ Ｐゴシック" charset="0"/>
              </a:rPr>
              <a:t>“</a:t>
            </a:r>
            <a:r>
              <a:rPr lang="en-US" altLang="ja-JP" dirty="0" smtClean="0">
                <a:latin typeface="Arial" charset="0"/>
                <a:ea typeface="ＭＳ Ｐゴシック" charset="0"/>
              </a:rPr>
              <a:t>one person</a:t>
            </a:r>
            <a:r>
              <a:rPr lang="ja-JP" altLang="en-US" dirty="0" smtClean="0">
                <a:latin typeface="Arial" charset="0"/>
                <a:ea typeface="ＭＳ Ｐゴシック" charset="0"/>
              </a:rPr>
              <a:t>’</a:t>
            </a:r>
            <a:r>
              <a:rPr lang="en-US" altLang="ja-JP" dirty="0" smtClean="0">
                <a:latin typeface="Arial" charset="0"/>
                <a:ea typeface="ＭＳ Ｐゴシック" charset="0"/>
              </a:rPr>
              <a:t>s application is another person</a:t>
            </a:r>
            <a:r>
              <a:rPr lang="ja-JP" altLang="en-US" dirty="0" smtClean="0">
                <a:latin typeface="Arial" charset="0"/>
                <a:ea typeface="ＭＳ Ｐゴシック" charset="0"/>
              </a:rPr>
              <a:t>’</a:t>
            </a:r>
            <a:r>
              <a:rPr lang="en-US" altLang="ja-JP" dirty="0" smtClean="0">
                <a:latin typeface="Arial" charset="0"/>
                <a:ea typeface="ＭＳ Ｐゴシック" charset="0"/>
              </a:rPr>
              <a:t>s tool (building block)</a:t>
            </a:r>
            <a:r>
              <a:rPr lang="ja-JP" altLang="en-US" dirty="0" smtClean="0">
                <a:latin typeface="Arial" charset="0"/>
                <a:ea typeface="ＭＳ Ｐゴシック" charset="0"/>
              </a:rPr>
              <a:t>”</a:t>
            </a:r>
            <a:r>
              <a:rPr lang="en-US" altLang="ja-JP" dirty="0" smtClean="0">
                <a:latin typeface="Arial" charset="0"/>
                <a:ea typeface="ＭＳ Ｐゴシック" charset="0"/>
              </a:rPr>
              <a:t>. </a:t>
            </a:r>
          </a:p>
          <a:p>
            <a:pPr>
              <a:spcBef>
                <a:spcPts val="1200"/>
              </a:spcBef>
              <a:defRPr/>
            </a:pPr>
            <a:r>
              <a:rPr lang="en-US" sz="2000" dirty="0" smtClean="0">
                <a:solidFill>
                  <a:schemeClr val="tx1">
                    <a:lumMod val="95000"/>
                    <a:lumOff val="5000"/>
                  </a:schemeClr>
                </a:solidFill>
                <a:latin typeface="Arial" charset="0"/>
                <a:ea typeface="ＭＳ Ｐゴシック" charset="0"/>
                <a:cs typeface="ＭＳ Ｐゴシック" charset="0"/>
              </a:rPr>
              <a:t>SAGA-Python:</a:t>
            </a:r>
          </a:p>
          <a:p>
            <a:pPr lvl="1">
              <a:defRPr/>
            </a:pPr>
            <a:r>
              <a:rPr lang="en-US" dirty="0" smtClean="0">
                <a:latin typeface="Arial" charset="0"/>
                <a:ea typeface="ＭＳ Ｐゴシック" charset="0"/>
              </a:rPr>
              <a:t>Native Python implementation of Open Grid Forum GFD.90.</a:t>
            </a:r>
          </a:p>
          <a:p>
            <a:pPr lvl="1">
              <a:defRPr/>
            </a:pPr>
            <a:r>
              <a:rPr lang="en-US" dirty="0" smtClean="0">
                <a:latin typeface="Arial" charset="0"/>
                <a:ea typeface="ＭＳ Ｐゴシック" charset="0"/>
              </a:rPr>
              <a:t>Allows access to different middleware / services through a unified interface </a:t>
            </a:r>
          </a:p>
          <a:p>
            <a:pPr lvl="1">
              <a:defRPr/>
            </a:pPr>
            <a:r>
              <a:rPr lang="en-US" dirty="0" smtClean="0">
                <a:latin typeface="Arial" charset="0"/>
                <a:ea typeface="ＭＳ Ｐゴシック" charset="0"/>
              </a:rPr>
              <a:t>Provides access via different backend plug-ins (</a:t>
            </a:r>
            <a:r>
              <a:rPr lang="ja-JP" altLang="en-US" dirty="0" smtClean="0">
                <a:latin typeface="Arial" charset="0"/>
                <a:ea typeface="ＭＳ Ｐゴシック" charset="0"/>
              </a:rPr>
              <a:t>“</a:t>
            </a:r>
            <a:r>
              <a:rPr lang="en-US" altLang="ja-JP" dirty="0" smtClean="0">
                <a:latin typeface="Arial" charset="0"/>
                <a:ea typeface="ＭＳ Ｐゴシック" charset="0"/>
              </a:rPr>
              <a:t>adaptors</a:t>
            </a:r>
            <a:r>
              <a:rPr lang="ja-JP" altLang="en-US" dirty="0" smtClean="0">
                <a:latin typeface="Arial" charset="0"/>
                <a:ea typeface="ＭＳ Ｐゴシック" charset="0"/>
              </a:rPr>
              <a:t>”</a:t>
            </a:r>
            <a:r>
              <a:rPr lang="en-US" altLang="ja-JP" dirty="0" smtClean="0">
                <a:latin typeface="Arial" charset="0"/>
                <a:ea typeface="ＭＳ Ｐゴシック" charset="0"/>
              </a:rPr>
              <a:t>).</a:t>
            </a:r>
          </a:p>
          <a:p>
            <a:pPr lvl="1">
              <a:defRPr/>
            </a:pPr>
            <a:r>
              <a:rPr lang="en-US" dirty="0" smtClean="0">
                <a:latin typeface="Arial" charset="0"/>
                <a:ea typeface="ＭＳ Ｐゴシック" charset="0"/>
              </a:rPr>
              <a:t>SAGA-Python provides both a common API, but also unified semantics across heterogeneous middleware:</a:t>
            </a:r>
          </a:p>
          <a:p>
            <a:pPr marL="1452563" lvl="3" indent="-342900">
              <a:buFont typeface="Arial" charset="0"/>
              <a:buChar char="•"/>
              <a:defRPr/>
            </a:pPr>
            <a:r>
              <a:rPr lang="en-US" sz="1800" dirty="0" smtClean="0">
                <a:latin typeface="Arial" charset="0"/>
                <a:ea typeface="ＭＳ Ｐゴシック" charset="0"/>
              </a:rPr>
              <a:t>Transparent Remote operations (SSH / GSISSH tunneling).</a:t>
            </a:r>
          </a:p>
          <a:p>
            <a:pPr marL="1452563" lvl="3" indent="-342900">
              <a:buFont typeface="Arial" charset="0"/>
              <a:buChar char="•"/>
              <a:defRPr/>
            </a:pPr>
            <a:r>
              <a:rPr lang="en-US" sz="1800" dirty="0" smtClean="0">
                <a:latin typeface="Arial" charset="0"/>
                <a:ea typeface="ＭＳ Ｐゴシック" charset="0"/>
              </a:rPr>
              <a:t>Asynchronous operations.</a:t>
            </a:r>
          </a:p>
          <a:p>
            <a:pPr marL="1452563" lvl="3" indent="-342900">
              <a:buFont typeface="Arial" charset="0"/>
              <a:buChar char="•"/>
              <a:defRPr/>
            </a:pPr>
            <a:r>
              <a:rPr lang="en-US" sz="1800" dirty="0" smtClean="0">
                <a:latin typeface="Arial" charset="0"/>
                <a:ea typeface="ＭＳ Ｐゴシック" charset="0"/>
              </a:rPr>
              <a:t>Callbacks.</a:t>
            </a:r>
          </a:p>
          <a:p>
            <a:pPr marL="1452563" lvl="3" indent="-342900">
              <a:buFont typeface="Arial" charset="0"/>
              <a:buChar char="•"/>
              <a:defRPr/>
            </a:pPr>
            <a:r>
              <a:rPr lang="en-US" sz="1800" dirty="0" smtClean="0">
                <a:latin typeface="Arial" charset="0"/>
                <a:ea typeface="ＭＳ Ｐゴシック" charset="0"/>
              </a:rPr>
              <a:t>Error Handling.</a:t>
            </a:r>
          </a:p>
          <a:p>
            <a:pPr>
              <a:defRPr/>
            </a:pPr>
            <a:endParaRPr lang="en-US" dirty="0"/>
          </a:p>
        </p:txBody>
      </p:sp>
      <p:sp>
        <p:nvSpPr>
          <p:cNvPr id="2" name="Rectangle 1"/>
          <p:cNvSpPr/>
          <p:nvPr/>
        </p:nvSpPr>
        <p:spPr>
          <a:xfrm>
            <a:off x="2398814" y="5847834"/>
            <a:ext cx="4378122" cy="369332"/>
          </a:xfrm>
          <a:prstGeom prst="rect">
            <a:avLst/>
          </a:prstGeom>
        </p:spPr>
        <p:txBody>
          <a:bodyPr wrap="none">
            <a:spAutoFit/>
          </a:bodyPr>
          <a:lstStyle/>
          <a:p>
            <a:r>
              <a:rPr lang="en-US" dirty="0"/>
              <a:t>http://saga-</a:t>
            </a:r>
            <a:r>
              <a:rPr lang="en-US" dirty="0" err="1"/>
              <a:t>project.github.io</a:t>
            </a:r>
            <a:r>
              <a:rPr lang="en-US" dirty="0"/>
              <a:t>/saga-python/</a:t>
            </a: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Async Replica-Exchange Package</a:t>
            </a:r>
          </a:p>
        </p:txBody>
      </p:sp>
      <p:sp>
        <p:nvSpPr>
          <p:cNvPr id="47106" name="Content Placeholder 2"/>
          <p:cNvSpPr>
            <a:spLocks noGrp="1"/>
          </p:cNvSpPr>
          <p:nvPr>
            <p:ph idx="1"/>
          </p:nvPr>
        </p:nvSpPr>
        <p:spPr>
          <a:xfrm>
            <a:off x="195263" y="1187450"/>
            <a:ext cx="8694737" cy="1431925"/>
          </a:xfrm>
        </p:spPr>
        <p:txBody>
          <a:bodyPr/>
          <a:lstStyle/>
          <a:p>
            <a:pPr marL="298450" indent="-298450">
              <a:defRPr/>
            </a:pPr>
            <a:r>
              <a:rPr lang="en-US" sz="2000" dirty="0" smtClean="0">
                <a:latin typeface="Arial" charset="0"/>
                <a:ea typeface="ＭＳ Ｐゴシック" charset="0"/>
                <a:cs typeface="ＭＳ Ｐゴシック" charset="0"/>
              </a:rPr>
              <a:t>Python package built to perform file-based asynchronous parallel replica exchange.</a:t>
            </a:r>
          </a:p>
          <a:p>
            <a:pPr marL="285750" indent="-285750" eaLnBrk="1" hangingPunct="1">
              <a:lnSpc>
                <a:spcPct val="90000"/>
              </a:lnSpc>
              <a:buFont typeface="Arial"/>
              <a:buChar char="•"/>
              <a:defRPr/>
            </a:pPr>
            <a:r>
              <a:rPr lang="en-US" sz="2000" dirty="0" smtClean="0">
                <a:solidFill>
                  <a:srgbClr val="000000"/>
                </a:solidFill>
              </a:rPr>
              <a:t>Platform independent library.</a:t>
            </a:r>
            <a:endParaRPr lang="en-US" sz="2000" dirty="0">
              <a:solidFill>
                <a:srgbClr val="000000"/>
              </a:solidFill>
            </a:endParaRPr>
          </a:p>
        </p:txBody>
      </p:sp>
      <p:sp>
        <p:nvSpPr>
          <p:cNvPr id="27651" name="TextBox 1"/>
          <p:cNvSpPr txBox="1">
            <a:spLocks noChangeArrowheads="1"/>
          </p:cNvSpPr>
          <p:nvPr/>
        </p:nvSpPr>
        <p:spPr bwMode="auto">
          <a:xfrm>
            <a:off x="2146300" y="5743575"/>
            <a:ext cx="4906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https://</a:t>
            </a:r>
            <a:r>
              <a:rPr lang="en-US" sz="1800" dirty="0" err="1"/>
              <a:t>github.com</a:t>
            </a:r>
            <a:r>
              <a:rPr lang="en-US" sz="1800" dirty="0"/>
              <a:t>/saga-project/</a:t>
            </a:r>
            <a:r>
              <a:rPr lang="en-US" sz="1800" dirty="0" err="1"/>
              <a:t>asyncre-bigjob</a:t>
            </a:r>
            <a:endParaRPr lang="en-US" sz="1800" dirty="0"/>
          </a:p>
        </p:txBody>
      </p:sp>
      <p:pic>
        <p:nvPicPr>
          <p:cNvPr id="27652" name="Picture 1" descr="replica-exchange.png"/>
          <p:cNvPicPr>
            <a:picLocks noChangeAspect="1"/>
          </p:cNvPicPr>
          <p:nvPr/>
        </p:nvPicPr>
        <p:blipFill>
          <a:blip r:embed="rId3">
            <a:extLst>
              <a:ext uri="{28A0092B-C50C-407E-A947-70E740481C1C}">
                <a14:useLocalDpi xmlns:a14="http://schemas.microsoft.com/office/drawing/2010/main" val="0"/>
              </a:ext>
            </a:extLst>
          </a:blip>
          <a:srcRect l="2792" t="8032" r="7907" b="6976"/>
          <a:stretch>
            <a:fillRect/>
          </a:stretch>
        </p:blipFill>
        <p:spPr bwMode="auto">
          <a:xfrm>
            <a:off x="1703388" y="2322513"/>
            <a:ext cx="5757862" cy="317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2725" y="1079500"/>
            <a:ext cx="4394200" cy="307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8" name="Pictur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224463" y="1187450"/>
            <a:ext cx="3686175" cy="2649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699" name="TextBox 3"/>
          <p:cNvSpPr txBox="1">
            <a:spLocks noChangeArrowheads="1"/>
          </p:cNvSpPr>
          <p:nvPr/>
        </p:nvSpPr>
        <p:spPr bwMode="auto">
          <a:xfrm>
            <a:off x="219075" y="4364428"/>
            <a:ext cx="8697913" cy="186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sz="2400">
                <a:solidFill>
                  <a:schemeClr val="tx1"/>
                </a:solidFill>
                <a:latin typeface="Arial" charset="0"/>
                <a:ea typeface="ＭＳ Ｐゴシック" charset="0"/>
                <a:cs typeface="ＭＳ Ｐゴシック" charset="0"/>
              </a:defRPr>
            </a:lvl1pPr>
            <a:lvl2pPr marL="2857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600"/>
              </a:spcBef>
              <a:buFont typeface="Arial" charset="0"/>
              <a:buChar char="•"/>
            </a:pPr>
            <a:r>
              <a:rPr lang="en-US" sz="2000" dirty="0"/>
              <a:t>Ideal performance considered to be zero coupling in this case.</a:t>
            </a:r>
          </a:p>
          <a:p>
            <a:pPr eaLnBrk="1" hangingPunct="1">
              <a:spcBef>
                <a:spcPts val="600"/>
              </a:spcBef>
              <a:buFont typeface="Arial" charset="0"/>
              <a:buChar char="•"/>
            </a:pPr>
            <a:r>
              <a:rPr lang="en-US" sz="2000" dirty="0"/>
              <a:t>Diminished results due to coordination overheads.</a:t>
            </a:r>
          </a:p>
          <a:p>
            <a:pPr eaLnBrk="1" hangingPunct="1">
              <a:spcBef>
                <a:spcPts val="600"/>
              </a:spcBef>
              <a:buFont typeface="Arial" charset="0"/>
              <a:buChar char="•"/>
            </a:pPr>
            <a:r>
              <a:rPr lang="en-US" sz="2000" dirty="0"/>
              <a:t>Scientists are free to choose the best tradeoff between simulation speed and number of concurrent replicas.</a:t>
            </a:r>
          </a:p>
          <a:p>
            <a:pPr lvl="1" eaLnBrk="1" hangingPunct="1">
              <a:spcBef>
                <a:spcPts val="600"/>
              </a:spcBef>
              <a:buFont typeface="Arial" charset="0"/>
              <a:buChar char="•"/>
            </a:pPr>
            <a:r>
              <a:rPr lang="en-US" sz="2000" dirty="0" err="1" smtClean="0"/>
              <a:t>BigJob</a:t>
            </a:r>
            <a:r>
              <a:rPr lang="en-US" sz="2000" dirty="0"/>
              <a:t>-</a:t>
            </a:r>
            <a:r>
              <a:rPr lang="en-US" sz="2000" dirty="0" smtClean="0"/>
              <a:t>based </a:t>
            </a:r>
            <a:r>
              <a:rPr lang="en-US" sz="2000" dirty="0" err="1" smtClean="0"/>
              <a:t>Repex</a:t>
            </a:r>
            <a:r>
              <a:rPr lang="en-US" sz="2000" dirty="0"/>
              <a:t>: Amongst the earliest QM/MM.</a:t>
            </a:r>
          </a:p>
        </p:txBody>
      </p:sp>
      <p:sp>
        <p:nvSpPr>
          <p:cNvPr id="29700"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Async Replica-Exchange Package</a:t>
            </a: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195263" y="185738"/>
            <a:ext cx="8694737" cy="808037"/>
          </a:xfrm>
        </p:spPr>
        <p:txBody>
          <a:bodyPr/>
          <a:lstStyle/>
          <a:p>
            <a:r>
              <a:rPr lang="en-US" sz="2700">
                <a:latin typeface="Arial" charset="0"/>
                <a:ea typeface="ＭＳ Ｐゴシック" charset="0"/>
                <a:cs typeface="ＭＳ Ｐゴシック" charset="0"/>
              </a:rPr>
              <a:t>Scalable, Extensible HT Binding Energy Calculation</a:t>
            </a:r>
          </a:p>
        </p:txBody>
      </p:sp>
      <p:sp>
        <p:nvSpPr>
          <p:cNvPr id="31746" name="Rectangle 5"/>
          <p:cNvSpPr>
            <a:spLocks noChangeArrowheads="1"/>
          </p:cNvSpPr>
          <p:nvPr/>
        </p:nvSpPr>
        <p:spPr bwMode="auto">
          <a:xfrm>
            <a:off x="5651500" y="5584825"/>
            <a:ext cx="3290888"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sz="1400" i="1">
                <a:solidFill>
                  <a:srgbClr val="000000"/>
                </a:solidFill>
              </a:rPr>
              <a:t>In consultation with Peter Coveney and Charlie Laughton.</a:t>
            </a:r>
          </a:p>
        </p:txBody>
      </p:sp>
      <p:sp>
        <p:nvSpPr>
          <p:cNvPr id="31747" name="Rectangle 6"/>
          <p:cNvSpPr>
            <a:spLocks noChangeArrowheads="1"/>
          </p:cNvSpPr>
          <p:nvPr/>
        </p:nvSpPr>
        <p:spPr bwMode="auto">
          <a:xfrm>
            <a:off x="3914775" y="1262063"/>
            <a:ext cx="5027613" cy="59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90000"/>
              </a:lnSpc>
              <a:buFont typeface="Arial" charset="0"/>
              <a:buChar char="•"/>
            </a:pPr>
            <a:r>
              <a:rPr lang="en-US">
                <a:solidFill>
                  <a:srgbClr val="000000"/>
                </a:solidFill>
              </a:rPr>
              <a:t>Platform independent library.</a:t>
            </a:r>
          </a:p>
          <a:p>
            <a:pPr marL="285750" indent="-285750">
              <a:lnSpc>
                <a:spcPct val="90000"/>
              </a:lnSpc>
              <a:buFont typeface="Arial" charset="0"/>
              <a:buChar char="•"/>
            </a:pPr>
            <a:r>
              <a:rPr lang="en-US">
                <a:solidFill>
                  <a:srgbClr val="000000"/>
                </a:solidFill>
              </a:rPr>
              <a:t>Suggestions for other libraries are welcome!</a:t>
            </a:r>
          </a:p>
        </p:txBody>
      </p:sp>
      <p:pic>
        <p:nvPicPr>
          <p:cNvPr id="31748" name="Picture 1" descr="sebas_design copy.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812800"/>
            <a:ext cx="9144000" cy="522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Mapping Simulations to Resources</a:t>
            </a:r>
          </a:p>
        </p:txBody>
      </p:sp>
      <p:sp>
        <p:nvSpPr>
          <p:cNvPr id="33794" name="Content Placeholder 2"/>
          <p:cNvSpPr>
            <a:spLocks noGrp="1"/>
          </p:cNvSpPr>
          <p:nvPr>
            <p:ph idx="1"/>
          </p:nvPr>
        </p:nvSpPr>
        <p:spPr>
          <a:xfrm>
            <a:off x="228601" y="1295400"/>
            <a:ext cx="8660638" cy="4191000"/>
          </a:xfrm>
        </p:spPr>
        <p:txBody>
          <a:bodyPr/>
          <a:lstStyle/>
          <a:p>
            <a:pPr marL="457200" indent="-457200">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Characterization – </a:t>
            </a:r>
            <a:r>
              <a:rPr lang="en-US" sz="2000" dirty="0">
                <a:latin typeface="Arial" charset="0"/>
                <a:ea typeface="ＭＳ Ｐゴシック" charset="0"/>
                <a:cs typeface="ＭＳ Ｐゴシック" charset="0"/>
              </a:rPr>
              <a:t>Finding the optimal workload characterization </a:t>
            </a:r>
            <a:r>
              <a:rPr lang="en-US" sz="2000" dirty="0" smtClean="0">
                <a:latin typeface="Arial" charset="0"/>
                <a:ea typeface="ＭＳ Ｐゴシック" charset="0"/>
                <a:cs typeface="ＭＳ Ｐゴシック" charset="0"/>
              </a:rPr>
              <a:t>of </a:t>
            </a:r>
            <a:r>
              <a:rPr lang="en-US" sz="2000" dirty="0">
                <a:latin typeface="Arial" charset="0"/>
                <a:ea typeface="ＭＳ Ｐゴシック" charset="0"/>
                <a:cs typeface="ＭＳ Ｐゴシック" charset="0"/>
              </a:rPr>
              <a:t>an </a:t>
            </a:r>
            <a:r>
              <a:rPr lang="en-US" sz="2000" dirty="0" smtClean="0">
                <a:latin typeface="Arial" charset="0"/>
                <a:ea typeface="ＭＳ Ｐゴシック" charset="0"/>
                <a:cs typeface="ＭＳ Ｐゴシック" charset="0"/>
              </a:rPr>
              <a:t>application:</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Generality versus specificity. </a:t>
            </a:r>
            <a:endParaRPr lang="en-US" dirty="0" smtClean="0">
              <a:latin typeface="Arial" charset="0"/>
              <a:ea typeface="ＭＳ Ｐゴシック" charset="0"/>
            </a:endParaRPr>
          </a:p>
          <a:p>
            <a:pPr lvl="1"/>
            <a:r>
              <a:rPr lang="en-US" dirty="0" smtClean="0">
                <a:latin typeface="Arial" charset="0"/>
                <a:ea typeface="ＭＳ Ｐゴシック" charset="0"/>
              </a:rPr>
              <a:t>Class </a:t>
            </a:r>
            <a:r>
              <a:rPr lang="en-US" dirty="0">
                <a:latin typeface="Arial" charset="0"/>
                <a:ea typeface="ＭＳ Ｐゴシック" charset="0"/>
              </a:rPr>
              <a:t>of Applications versus Many application classes/</a:t>
            </a:r>
            <a:r>
              <a:rPr lang="en-US" dirty="0" smtClean="0">
                <a:latin typeface="Arial" charset="0"/>
                <a:ea typeface="ＭＳ Ｐゴシック" charset="0"/>
              </a:rPr>
              <a:t>types.</a:t>
            </a:r>
            <a:endParaRPr lang="en-US" dirty="0">
              <a:latin typeface="Arial" charset="0"/>
              <a:ea typeface="ＭＳ Ｐゴシック" charset="0"/>
            </a:endParaRPr>
          </a:p>
          <a:p>
            <a:pPr lvl="1"/>
            <a:r>
              <a:rPr lang="en-US" dirty="0">
                <a:latin typeface="Arial" charset="0"/>
                <a:ea typeface="ＭＳ Ｐゴシック" charset="0"/>
              </a:rPr>
              <a:t>Different applications have different metrics.</a:t>
            </a:r>
          </a:p>
          <a:p>
            <a:pPr marL="457200" indent="-457200">
              <a:spcBef>
                <a:spcPts val="1200"/>
              </a:spcBef>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Federation – </a:t>
            </a:r>
            <a:r>
              <a:rPr lang="en-US" sz="2000" dirty="0">
                <a:latin typeface="Arial" charset="0"/>
                <a:ea typeface="ＭＳ Ｐゴシック" charset="0"/>
                <a:cs typeface="ＭＳ Ｐゴシック" charset="0"/>
              </a:rPr>
              <a:t>Finding the optimal resource configurations for a given </a:t>
            </a:r>
            <a:r>
              <a:rPr lang="en-US" sz="2000" dirty="0" smtClean="0">
                <a:latin typeface="Arial" charset="0"/>
                <a:ea typeface="ＭＳ Ｐゴシック" charset="0"/>
                <a:cs typeface="ＭＳ Ｐゴシック" charset="0"/>
              </a:rPr>
              <a:t>workload:</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Irrespective of whether it is best representation of an </a:t>
            </a:r>
            <a:r>
              <a:rPr lang="en-US" dirty="0" smtClean="0">
                <a:latin typeface="Arial" charset="0"/>
                <a:ea typeface="ＭＳ Ｐゴシック" charset="0"/>
              </a:rPr>
              <a:t>application.</a:t>
            </a:r>
            <a:endParaRPr lang="en-US" dirty="0">
              <a:latin typeface="Arial" charset="0"/>
              <a:ea typeface="ＭＳ Ｐゴシック" charset="0"/>
            </a:endParaRPr>
          </a:p>
          <a:p>
            <a:pPr lvl="1"/>
            <a:r>
              <a:rPr lang="en-US" dirty="0">
                <a:latin typeface="Arial" charset="0"/>
                <a:ea typeface="ＭＳ Ｐゴシック" charset="0"/>
              </a:rPr>
              <a:t>Resources availability at extreme scale is variable.</a:t>
            </a:r>
          </a:p>
          <a:p>
            <a:pPr marL="457200" indent="-457200">
              <a:spcBef>
                <a:spcPts val="1200"/>
              </a:spcBef>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Mapping – </a:t>
            </a:r>
            <a:r>
              <a:rPr lang="en-US" sz="2000" dirty="0">
                <a:latin typeface="Arial" charset="0"/>
                <a:ea typeface="ＭＳ Ｐゴシック" charset="0"/>
                <a:cs typeface="ＭＳ Ｐゴシック" charset="0"/>
              </a:rPr>
              <a:t>Workload to Resource </a:t>
            </a:r>
            <a:r>
              <a:rPr lang="en-US" sz="2000" dirty="0" smtClean="0">
                <a:latin typeface="Arial" charset="0"/>
                <a:ea typeface="ＭＳ Ｐゴシック" charset="0"/>
                <a:cs typeface="ＭＳ Ｐゴシック" charset="0"/>
              </a:rPr>
              <a:t>Mapping:</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Static versus Dynamic resource mapping.</a:t>
            </a:r>
            <a:endParaRPr lang="en-US" dirty="0">
              <a:solidFill>
                <a:srgbClr val="FF0000"/>
              </a:solidFill>
              <a:latin typeface="Arial" charset="0"/>
              <a:ea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Towards an Exascale Middleware </a:t>
            </a:r>
          </a:p>
        </p:txBody>
      </p:sp>
      <p:sp>
        <p:nvSpPr>
          <p:cNvPr id="3" name="Content Placeholder 2"/>
          <p:cNvSpPr>
            <a:spLocks noGrp="1"/>
          </p:cNvSpPr>
          <p:nvPr>
            <p:ph idx="1"/>
          </p:nvPr>
        </p:nvSpPr>
        <p:spPr>
          <a:xfrm>
            <a:off x="195263" y="1152525"/>
            <a:ext cx="8694737" cy="4997450"/>
          </a:xfrm>
        </p:spPr>
        <p:txBody>
          <a:bodyPr/>
          <a:lstStyle/>
          <a:p>
            <a:pPr>
              <a:defRPr/>
            </a:pPr>
            <a:r>
              <a:rPr lang="en-US" sz="2000" dirty="0" smtClean="0"/>
              <a:t>Workloads (W*)</a:t>
            </a:r>
          </a:p>
          <a:p>
            <a:pPr lvl="1">
              <a:defRPr/>
            </a:pPr>
            <a:r>
              <a:rPr lang="en-US" dirty="0" smtClean="0"/>
              <a:t>Unified description: Workload representations from multiple applications are reduced into a minimal, common description.</a:t>
            </a:r>
          </a:p>
          <a:p>
            <a:pPr lvl="1">
              <a:defRPr/>
            </a:pPr>
            <a:r>
              <a:rPr lang="en-US" dirty="0" smtClean="0">
                <a:solidFill>
                  <a:schemeClr val="bg2">
                    <a:lumMod val="75000"/>
                  </a:schemeClr>
                </a:solidFill>
              </a:rPr>
              <a:t>Translation of the given workload into compute, data, and network units depending on the type and state of the available resources.</a:t>
            </a:r>
            <a:endParaRPr lang="en-US" dirty="0" smtClean="0"/>
          </a:p>
          <a:p>
            <a:pPr>
              <a:spcBef>
                <a:spcPts val="1200"/>
              </a:spcBef>
              <a:defRPr/>
            </a:pPr>
            <a:r>
              <a:rPr lang="en-US" sz="2000" dirty="0" smtClean="0"/>
              <a:t>Overlays and Resources (F*, I*)</a:t>
            </a:r>
            <a:endParaRPr lang="en-US" dirty="0"/>
          </a:p>
          <a:p>
            <a:pPr lvl="1">
              <a:defRPr/>
            </a:pPr>
            <a:r>
              <a:rPr lang="en-US" dirty="0" smtClean="0">
                <a:solidFill>
                  <a:schemeClr val="bg2">
                    <a:lumMod val="75000"/>
                  </a:schemeClr>
                </a:solidFill>
              </a:rPr>
              <a:t>Automation of the description, instantiation, and management of resource overlays for the given workload based on pilot abstractions.</a:t>
            </a:r>
          </a:p>
          <a:p>
            <a:pPr lvl="1">
              <a:defRPr/>
            </a:pPr>
            <a:r>
              <a:rPr lang="en-US" dirty="0" smtClean="0">
                <a:solidFill>
                  <a:schemeClr val="bg2">
                    <a:lumMod val="75000"/>
                  </a:schemeClr>
                </a:solidFill>
              </a:rPr>
              <a:t>Resource bundles: low-level resource aggregation.</a:t>
            </a:r>
          </a:p>
          <a:p>
            <a:pPr lvl="1">
              <a:defRPr/>
            </a:pPr>
            <a:r>
              <a:rPr lang="en-US" dirty="0" smtClean="0">
                <a:solidFill>
                  <a:schemeClr val="bg2">
                    <a:lumMod val="75000"/>
                  </a:schemeClr>
                </a:solidFill>
              </a:rPr>
              <a:t>Resource federation: high-level capabilities aggregation.</a:t>
            </a:r>
            <a:endParaRPr lang="en-US" dirty="0" smtClean="0"/>
          </a:p>
          <a:p>
            <a:pPr>
              <a:spcBef>
                <a:spcPts val="1200"/>
              </a:spcBef>
              <a:defRPr/>
            </a:pPr>
            <a:r>
              <a:rPr lang="en-US" sz="2000" dirty="0" smtClean="0"/>
              <a:t>Workloads and overlays</a:t>
            </a:r>
          </a:p>
          <a:p>
            <a:pPr lvl="1">
              <a:defRPr/>
            </a:pPr>
            <a:r>
              <a:rPr lang="en-US" dirty="0" smtClean="0">
                <a:solidFill>
                  <a:schemeClr val="bg2">
                    <a:lumMod val="75000"/>
                  </a:schemeClr>
                </a:solidFill>
              </a:rPr>
              <a:t>Multiple algorithms available to schedule pilots onto resources and units onto pilots.</a:t>
            </a:r>
          </a:p>
          <a:p>
            <a:pPr lvl="1">
              <a:defRPr/>
            </a:pPr>
            <a:r>
              <a:rPr lang="en-US" dirty="0" smtClean="0">
                <a:solidFill>
                  <a:schemeClr val="bg2">
                    <a:lumMod val="75000"/>
                  </a:schemeClr>
                </a:solidFill>
              </a:rPr>
              <a:t>Decoupling between workloads and overlay utilization: Workflows, minimizing overlay overheads and maximizing overlay utilization.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Overlay and Workload Manager (OWM)</a:t>
            </a:r>
          </a:p>
        </p:txBody>
      </p:sp>
      <p:pic>
        <p:nvPicPr>
          <p:cNvPr id="36866" name="Picture 1" descr="logic_components.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2225" y="960438"/>
            <a:ext cx="6503988"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Thank you</a:t>
            </a:r>
          </a:p>
        </p:txBody>
      </p:sp>
      <p:sp>
        <p:nvSpPr>
          <p:cNvPr id="33794" name="Content Placeholder 2"/>
          <p:cNvSpPr>
            <a:spLocks noGrp="1"/>
          </p:cNvSpPr>
          <p:nvPr>
            <p:ph idx="1"/>
          </p:nvPr>
        </p:nvSpPr>
        <p:spPr>
          <a:xfrm>
            <a:off x="195263" y="1270000"/>
            <a:ext cx="8694737" cy="4876800"/>
          </a:xfrm>
        </p:spPr>
        <p:txBody>
          <a:bodyPr/>
          <a:lstStyle/>
          <a:p>
            <a:pPr>
              <a:defRPr/>
            </a:pPr>
            <a:r>
              <a:rPr lang="en-US" dirty="0">
                <a:solidFill>
                  <a:srgbClr val="0D0D0D"/>
                </a:solidFill>
                <a:latin typeface="Arial" charset="0"/>
                <a:ea typeface="ＭＳ Ｐゴシック" charset="0"/>
                <a:cs typeface="ＭＳ Ｐゴシック" charset="0"/>
              </a:rPr>
              <a:t>SAGA-Python:</a:t>
            </a:r>
          </a:p>
          <a:p>
            <a:pPr lvl="1">
              <a:defRPr/>
            </a:pPr>
            <a:r>
              <a:rPr lang="en-US" sz="2200" dirty="0">
                <a:solidFill>
                  <a:srgbClr val="606060"/>
                </a:solidFill>
                <a:latin typeface="Arial" charset="0"/>
                <a:ea typeface="ＭＳ Ｐゴシック" charset="0"/>
              </a:rPr>
              <a:t>http://saga-</a:t>
            </a:r>
            <a:r>
              <a:rPr lang="en-US" sz="2200" dirty="0" err="1">
                <a:solidFill>
                  <a:srgbClr val="606060"/>
                </a:solidFill>
                <a:latin typeface="Arial" charset="0"/>
                <a:ea typeface="ＭＳ Ｐゴシック" charset="0"/>
              </a:rPr>
              <a:t>project.github.io</a:t>
            </a:r>
            <a:r>
              <a:rPr lang="en-US" sz="2200" dirty="0">
                <a:solidFill>
                  <a:srgbClr val="606060"/>
                </a:solidFill>
                <a:latin typeface="Arial" charset="0"/>
                <a:ea typeface="ＭＳ Ｐゴシック" charset="0"/>
              </a:rPr>
              <a:t>/saga-python/</a:t>
            </a:r>
          </a:p>
          <a:p>
            <a:pPr>
              <a:spcBef>
                <a:spcPts val="1200"/>
              </a:spcBef>
              <a:defRPr/>
            </a:pPr>
            <a:r>
              <a:rPr lang="en-US" dirty="0" err="1">
                <a:solidFill>
                  <a:srgbClr val="0D0D0D"/>
                </a:solidFill>
                <a:latin typeface="Arial" charset="0"/>
                <a:ea typeface="ＭＳ Ｐゴシック" charset="0"/>
                <a:cs typeface="ＭＳ Ｐゴシック" charset="0"/>
              </a:rPr>
              <a:t>BigJob</a:t>
            </a:r>
            <a:r>
              <a:rPr lang="en-US" dirty="0">
                <a:solidFill>
                  <a:srgbClr val="0D0D0D"/>
                </a:solidFill>
                <a:latin typeface="Arial" charset="0"/>
                <a:ea typeface="ＭＳ Ｐゴシック" charset="0"/>
                <a:cs typeface="ＭＳ Ｐゴシック" charset="0"/>
              </a:rPr>
              <a:t>: An implementation of P*</a:t>
            </a:r>
          </a:p>
          <a:p>
            <a:pPr lvl="1">
              <a:defRPr/>
            </a:pPr>
            <a:r>
              <a:rPr lang="en-US" sz="2200" dirty="0">
                <a:solidFill>
                  <a:srgbClr val="606060"/>
                </a:solidFill>
                <a:latin typeface="Arial" charset="0"/>
                <a:ea typeface="ＭＳ Ｐゴシック" charset="0"/>
              </a:rPr>
              <a:t>http://saga-</a:t>
            </a:r>
            <a:r>
              <a:rPr lang="en-US" sz="2200" dirty="0" err="1">
                <a:solidFill>
                  <a:srgbClr val="606060"/>
                </a:solidFill>
                <a:latin typeface="Arial" charset="0"/>
                <a:ea typeface="ＭＳ Ｐゴシック" charset="0"/>
              </a:rPr>
              <a:t>project.github.io</a:t>
            </a:r>
            <a:r>
              <a:rPr lang="en-US" sz="2200" dirty="0">
                <a:solidFill>
                  <a:srgbClr val="606060"/>
                </a:solidFill>
                <a:latin typeface="Arial" charset="0"/>
                <a:ea typeface="ＭＳ Ｐゴシック" charset="0"/>
              </a:rPr>
              <a:t>/</a:t>
            </a:r>
            <a:r>
              <a:rPr lang="en-US" sz="2200" dirty="0" err="1">
                <a:solidFill>
                  <a:srgbClr val="606060"/>
                </a:solidFill>
                <a:latin typeface="Arial" charset="0"/>
                <a:ea typeface="ＭＳ Ｐゴシック" charset="0"/>
              </a:rPr>
              <a:t>BigJob</a:t>
            </a:r>
            <a:r>
              <a:rPr lang="en-US" sz="2200" dirty="0">
                <a:solidFill>
                  <a:srgbClr val="606060"/>
                </a:solidFill>
                <a:latin typeface="Arial" charset="0"/>
                <a:ea typeface="ＭＳ Ｐゴシック" charset="0"/>
              </a:rPr>
              <a:t>/</a:t>
            </a:r>
          </a:p>
          <a:p>
            <a:pPr>
              <a:spcBef>
                <a:spcPts val="1200"/>
              </a:spcBef>
              <a:defRPr/>
            </a:pPr>
            <a:r>
              <a:rPr lang="en-US" dirty="0">
                <a:solidFill>
                  <a:srgbClr val="0D0D0D"/>
                </a:solidFill>
                <a:latin typeface="Arial" charset="0"/>
                <a:ea typeface="ＭＳ Ｐゴシック" charset="0"/>
                <a:cs typeface="ＭＳ Ｐゴシック" charset="0"/>
              </a:rPr>
              <a:t>RADICAL:</a:t>
            </a:r>
          </a:p>
          <a:p>
            <a:pPr lvl="1">
              <a:defRPr/>
            </a:pPr>
            <a:r>
              <a:rPr lang="en-US" sz="2200" dirty="0">
                <a:solidFill>
                  <a:srgbClr val="606060"/>
                </a:solidFill>
                <a:latin typeface="Arial" charset="0"/>
                <a:ea typeface="ＭＳ Ｐゴシック" charset="0"/>
              </a:rPr>
              <a:t>http://</a:t>
            </a:r>
            <a:r>
              <a:rPr lang="en-US" sz="2200" dirty="0" err="1">
                <a:solidFill>
                  <a:srgbClr val="606060"/>
                </a:solidFill>
                <a:latin typeface="Arial" charset="0"/>
                <a:ea typeface="ＭＳ Ｐゴシック" charset="0"/>
              </a:rPr>
              <a:t>radical.rutgers.edu</a:t>
            </a:r>
            <a:r>
              <a:rPr lang="en-US" sz="2200" dirty="0">
                <a:solidFill>
                  <a:srgbClr val="606060"/>
                </a:solidFill>
                <a:latin typeface="Arial" charset="0"/>
                <a:ea typeface="ＭＳ Ｐゴシック" charset="0"/>
              </a:rPr>
              <a:t>/</a:t>
            </a:r>
          </a:p>
          <a:p>
            <a:pPr>
              <a:spcBef>
                <a:spcPts val="1200"/>
              </a:spcBef>
              <a:defRPr/>
            </a:pPr>
            <a:r>
              <a:rPr lang="en-US" dirty="0">
                <a:solidFill>
                  <a:srgbClr val="0D0D0D"/>
                </a:solidFill>
                <a:latin typeface="Arial" charset="0"/>
                <a:ea typeface="ＭＳ Ｐゴシック" charset="0"/>
                <a:cs typeface="ＭＳ Ｐゴシック" charset="0"/>
              </a:rPr>
              <a:t>Publications:</a:t>
            </a:r>
          </a:p>
          <a:p>
            <a:pPr lvl="1">
              <a:defRPr/>
            </a:pPr>
            <a:r>
              <a:rPr lang="en-US" sz="2200" dirty="0">
                <a:solidFill>
                  <a:srgbClr val="606060"/>
                </a:solidFill>
                <a:latin typeface="Arial" charset="0"/>
                <a:ea typeface="ＭＳ Ｐゴシック" charset="0"/>
              </a:rPr>
              <a:t>http://</a:t>
            </a:r>
            <a:r>
              <a:rPr lang="en-US" sz="2200" dirty="0" err="1">
                <a:solidFill>
                  <a:srgbClr val="606060"/>
                </a:solidFill>
                <a:latin typeface="Arial" charset="0"/>
                <a:ea typeface="ＭＳ Ｐゴシック" charset="0"/>
              </a:rPr>
              <a:t>radical.rutgers</a:t>
            </a:r>
            <a:r>
              <a:rPr lang="en-US" sz="2200" dirty="0">
                <a:solidFill>
                  <a:srgbClr val="606060"/>
                </a:solidFill>
                <a:latin typeface="Arial" charset="0"/>
                <a:ea typeface="ＭＳ Ｐゴシック" charset="0"/>
              </a:rPr>
              <a:t>/</a:t>
            </a:r>
            <a:r>
              <a:rPr lang="en-US" sz="2200" dirty="0" err="1">
                <a:solidFill>
                  <a:srgbClr val="606060"/>
                </a:solidFill>
                <a:latin typeface="Arial" charset="0"/>
                <a:ea typeface="ＭＳ Ｐゴシック" charset="0"/>
              </a:rPr>
              <a:t>edu</a:t>
            </a:r>
            <a:r>
              <a:rPr lang="en-US" sz="2200" dirty="0">
                <a:solidFill>
                  <a:srgbClr val="606060"/>
                </a:solidFill>
                <a:latin typeface="Arial" charset="0"/>
                <a:ea typeface="ＭＳ Ｐゴシック" charset="0"/>
              </a:rPr>
              <a:t>/publications</a:t>
            </a:r>
          </a:p>
          <a:p>
            <a:pPr>
              <a:spcBef>
                <a:spcPts val="1200"/>
              </a:spcBef>
              <a:defRPr/>
            </a:pPr>
            <a:r>
              <a:rPr lang="en-US" dirty="0">
                <a:solidFill>
                  <a:srgbClr val="0D0D0D"/>
                </a:solidFill>
                <a:latin typeface="Arial" charset="0"/>
                <a:ea typeface="ＭＳ Ｐゴシック" charset="0"/>
                <a:cs typeface="ＭＳ Ｐゴシック" charset="0"/>
              </a:rPr>
              <a:t>Tutorials:</a:t>
            </a:r>
          </a:p>
          <a:p>
            <a:pPr lvl="1">
              <a:defRPr/>
            </a:pPr>
            <a:r>
              <a:rPr lang="en-US" sz="2200" dirty="0">
                <a:solidFill>
                  <a:schemeClr val="bg2">
                    <a:lumMod val="75000"/>
                  </a:schemeClr>
                </a:solidFill>
                <a:latin typeface="Arial" charset="0"/>
                <a:ea typeface="ＭＳ Ｐゴシック" charset="0"/>
              </a:rPr>
              <a:t>https://</a:t>
            </a:r>
            <a:r>
              <a:rPr lang="en-US" sz="2200" dirty="0" err="1">
                <a:solidFill>
                  <a:schemeClr val="bg2">
                    <a:lumMod val="75000"/>
                  </a:schemeClr>
                </a:solidFill>
                <a:latin typeface="Arial" charset="0"/>
                <a:ea typeface="ＭＳ Ｐゴシック" charset="0"/>
              </a:rPr>
              <a:t>github.com</a:t>
            </a:r>
            <a:r>
              <a:rPr lang="en-US" sz="2200" dirty="0">
                <a:solidFill>
                  <a:schemeClr val="bg2">
                    <a:lumMod val="75000"/>
                  </a:schemeClr>
                </a:solidFill>
                <a:latin typeface="Arial" charset="0"/>
                <a:ea typeface="ＭＳ Ｐゴシック" charset="0"/>
              </a:rPr>
              <a:t>/saga-project/tutorials/wiki/XSEDE13</a:t>
            </a: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Outline</a:t>
            </a:r>
          </a:p>
        </p:txBody>
      </p:sp>
      <p:sp>
        <p:nvSpPr>
          <p:cNvPr id="10242" name="Content Placeholder 2"/>
          <p:cNvSpPr>
            <a:spLocks noGrp="1"/>
          </p:cNvSpPr>
          <p:nvPr>
            <p:ph idx="1"/>
          </p:nvPr>
        </p:nvSpPr>
        <p:spPr>
          <a:xfrm>
            <a:off x="457200" y="1233488"/>
            <a:ext cx="8229600" cy="4927600"/>
          </a:xfrm>
        </p:spPr>
        <p:txBody>
          <a:bodyPr/>
          <a:lstStyle/>
          <a:p>
            <a:pPr>
              <a:spcBef>
                <a:spcPts val="1800"/>
              </a:spcBef>
            </a:pP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program and why many-simulations matter.</a:t>
            </a:r>
          </a:p>
          <a:p>
            <a:pPr>
              <a:spcBef>
                <a:spcPts val="1800"/>
              </a:spcBef>
            </a:pPr>
            <a:r>
              <a:rPr lang="en-US" sz="2000" dirty="0">
                <a:latin typeface="Arial" charset="0"/>
                <a:ea typeface="ＭＳ Ｐゴシック" charset="0"/>
                <a:cs typeface="ＭＳ Ｐゴシック" charset="0"/>
              </a:rPr>
              <a:t>Many-simulations scenarios and examples: Ensemble and Replica-exchange.</a:t>
            </a:r>
          </a:p>
          <a:p>
            <a:pPr>
              <a:spcBef>
                <a:spcPts val="1800"/>
              </a:spcBef>
            </a:pPr>
            <a:r>
              <a:rPr lang="en-US" sz="2000" dirty="0">
                <a:latin typeface="Arial" charset="0"/>
                <a:ea typeface="ＭＳ Ｐゴシック" charset="0"/>
                <a:cs typeface="ＭＳ Ｐゴシック" charset="0"/>
              </a:rPr>
              <a:t>Engineering challenges to support many-simulations scenarios.</a:t>
            </a:r>
          </a:p>
          <a:p>
            <a:pPr>
              <a:spcBef>
                <a:spcPts val="1800"/>
              </a:spcBef>
            </a:pPr>
            <a:r>
              <a:rPr lang="en-US" sz="2000" dirty="0" smtClean="0">
                <a:latin typeface="Arial" charset="0"/>
                <a:ea typeface="ＭＳ Ｐゴシック" charset="0"/>
                <a:cs typeface="ＭＳ Ｐゴシック" charset="0"/>
              </a:rPr>
              <a:t>RADICAL </a:t>
            </a:r>
            <a:r>
              <a:rPr lang="en-US" sz="2000" dirty="0">
                <a:latin typeface="Arial" charset="0"/>
                <a:ea typeface="ＭＳ Ｐゴシック" charset="0"/>
                <a:cs typeface="ＭＳ Ｐゴシック" charset="0"/>
              </a:rPr>
              <a:t>models and tools for many-simulation applications.</a:t>
            </a:r>
          </a:p>
          <a:p>
            <a:pPr>
              <a:spcBef>
                <a:spcPts val="1800"/>
              </a:spcBef>
            </a:pPr>
            <a:r>
              <a:rPr lang="en-US" sz="2000" dirty="0">
                <a:latin typeface="Arial" charset="0"/>
                <a:ea typeface="ＭＳ Ｐゴシック" charset="0"/>
                <a:cs typeface="ＭＳ Ｐゴシック" charset="0"/>
              </a:rPr>
              <a:t>The present: P*, </a:t>
            </a:r>
            <a:r>
              <a:rPr lang="en-US" sz="2000" dirty="0" err="1">
                <a:latin typeface="Arial" charset="0"/>
                <a:ea typeface="ＭＳ Ｐゴシック" charset="0"/>
                <a:cs typeface="ＭＳ Ｐゴシック" charset="0"/>
              </a:rPr>
              <a:t>BigJob</a:t>
            </a:r>
            <a:r>
              <a:rPr lang="en-US" sz="2000" dirty="0">
                <a:latin typeface="Arial" charset="0"/>
                <a:ea typeface="ＭＳ Ｐゴシック" charset="0"/>
                <a:cs typeface="ＭＳ Ｐゴシック" charset="0"/>
              </a:rPr>
              <a:t> and SAGA-python and how they are used to support ensembles and replica-exchange applications.</a:t>
            </a:r>
          </a:p>
          <a:p>
            <a:pPr>
              <a:spcBef>
                <a:spcPts val="1800"/>
              </a:spcBef>
            </a:pPr>
            <a:r>
              <a:rPr lang="en-US" sz="2000" dirty="0">
                <a:latin typeface="Arial" charset="0"/>
                <a:ea typeface="ＭＳ Ｐゴシック" charset="0"/>
                <a:cs typeface="ＭＳ Ｐゴシック" charset="0"/>
              </a:rPr>
              <a:t>The future: W*, F* and I* and towards and middleware for </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a:t>
            </a:r>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457200" y="136525"/>
            <a:ext cx="8229600" cy="808038"/>
          </a:xfrm>
        </p:spPr>
        <p:txBody>
          <a:bodyPr/>
          <a:lstStyle/>
          <a:p>
            <a:r>
              <a:rPr lang="en-US">
                <a:latin typeface="Arial" charset="0"/>
                <a:ea typeface="ＭＳ Ｐゴシック" charset="0"/>
                <a:cs typeface="ＭＳ Ｐゴシック" charset="0"/>
              </a:rPr>
              <a:t>Exascale Computing: View from that side</a:t>
            </a:r>
          </a:p>
        </p:txBody>
      </p:sp>
      <p:sp>
        <p:nvSpPr>
          <p:cNvPr id="12290" name="Content Placeholder 2"/>
          <p:cNvSpPr>
            <a:spLocks noGrp="1"/>
          </p:cNvSpPr>
          <p:nvPr>
            <p:ph idx="4294967295"/>
          </p:nvPr>
        </p:nvSpPr>
        <p:spPr>
          <a:xfrm>
            <a:off x="457200" y="1482725"/>
            <a:ext cx="8229600" cy="3302000"/>
          </a:xfrm>
        </p:spPr>
        <p:txBody>
          <a:bodyPr/>
          <a:lstStyle/>
          <a:p>
            <a:pPr>
              <a:spcBef>
                <a:spcPts val="1200"/>
              </a:spcBef>
              <a:spcAft>
                <a:spcPts val="600"/>
              </a:spcAft>
            </a:pPr>
            <a:r>
              <a:rPr lang="en-US" sz="2000" dirty="0">
                <a:latin typeface="Arial" charset="0"/>
                <a:ea typeface="ＭＳ Ｐゴシック" charset="0"/>
                <a:cs typeface="ＭＳ Ｐゴシック" charset="0"/>
              </a:rPr>
              <a:t>US </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program alive and </a:t>
            </a:r>
            <a:r>
              <a:rPr lang="en-US" sz="2000" dirty="0" smtClean="0">
                <a:latin typeface="Arial" charset="0"/>
                <a:ea typeface="ＭＳ Ｐゴシック" charset="0"/>
                <a:cs typeface="ＭＳ Ｐゴシック" charset="0"/>
              </a:rPr>
              <a:t>active:</a:t>
            </a:r>
            <a:endParaRPr lang="en-US" sz="2000" dirty="0">
              <a:latin typeface="Arial" charset="0"/>
              <a:ea typeface="ＭＳ Ｐゴシック" charset="0"/>
              <a:cs typeface="ＭＳ Ｐゴシック" charset="0"/>
            </a:endParaRPr>
          </a:p>
          <a:p>
            <a:pPr lvl="1"/>
            <a:r>
              <a:rPr lang="en-US" dirty="0" err="1">
                <a:latin typeface="Arial" charset="0"/>
                <a:ea typeface="ＭＳ Ｐゴシック" charset="0"/>
              </a:rPr>
              <a:t>Exascale</a:t>
            </a:r>
            <a:r>
              <a:rPr lang="en-US" dirty="0">
                <a:latin typeface="Arial" charset="0"/>
                <a:ea typeface="ＭＳ Ｐゴシック" charset="0"/>
              </a:rPr>
              <a:t> programs across agencies DoE/NNSA, DoE, NSF. </a:t>
            </a:r>
          </a:p>
          <a:p>
            <a:pPr>
              <a:spcBef>
                <a:spcPts val="1800"/>
              </a:spcBef>
              <a:spcAft>
                <a:spcPts val="600"/>
              </a:spcAft>
            </a:pPr>
            <a:r>
              <a:rPr lang="en-US" sz="2000" dirty="0">
                <a:latin typeface="Arial" charset="0"/>
                <a:ea typeface="ＭＳ Ｐゴシック" charset="0"/>
                <a:cs typeface="ＭＳ Ｐゴシック" charset="0"/>
              </a:rPr>
              <a:t>Less tolerance for HPC as an activity of the elite and exclusive </a:t>
            </a:r>
            <a:r>
              <a:rPr lang="en-US" sz="2000" dirty="0" smtClean="0">
                <a:latin typeface="Arial" charset="0"/>
                <a:ea typeface="ＭＳ Ｐゴシック" charset="0"/>
                <a:cs typeface="ＭＳ Ｐゴシック" charset="0"/>
              </a:rPr>
              <a:t>club:</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Even historically HPC oriented agencies (DoE) are looking to support the long-tail of science via more inclusive models of computing.</a:t>
            </a:r>
          </a:p>
          <a:p>
            <a:pPr>
              <a:spcBef>
                <a:spcPts val="1800"/>
              </a:spcBef>
              <a:spcAft>
                <a:spcPts val="600"/>
              </a:spcAft>
            </a:pPr>
            <a:r>
              <a:rPr lang="en-US" sz="2000" dirty="0">
                <a:latin typeface="Arial" charset="0"/>
                <a:ea typeface="ＭＳ Ｐゴシック" charset="0"/>
                <a:cs typeface="ＭＳ Ｐゴシック" charset="0"/>
              </a:rPr>
              <a:t>Increasing amount of effort spent on modeling and simulation of applications and system. </a:t>
            </a:r>
            <a:endParaRPr lang="en-US" dirty="0">
              <a:latin typeface="Arial" charset="0"/>
              <a:ea typeface="ＭＳ Ｐゴシック" charset="0"/>
              <a:cs typeface="ＭＳ Ｐゴシック" charset="0"/>
            </a:endParaRPr>
          </a:p>
          <a:p>
            <a:pPr lvl="1"/>
            <a:endParaRPr lang="en-US" dirty="0">
              <a:latin typeface="Arial" charset="0"/>
              <a:ea typeface="ＭＳ Ｐゴシック" charset="0"/>
            </a:endParaRPr>
          </a:p>
        </p:txBody>
      </p:sp>
      <p:pic>
        <p:nvPicPr>
          <p:cNvPr id="12291" name="Picture 1" descr="title_2.jpg"/>
          <p:cNvPicPr>
            <a:picLocks noChangeAspect="1"/>
          </p:cNvPicPr>
          <p:nvPr/>
        </p:nvPicPr>
        <p:blipFill>
          <a:blip r:embed="rId3">
            <a:extLst>
              <a:ext uri="{28A0092B-C50C-407E-A947-70E740481C1C}">
                <a14:useLocalDpi xmlns:a14="http://schemas.microsoft.com/office/drawing/2010/main" val="0"/>
              </a:ext>
            </a:extLst>
          </a:blip>
          <a:srcRect r="9718"/>
          <a:stretch>
            <a:fillRect/>
          </a:stretch>
        </p:blipFill>
        <p:spPr bwMode="auto">
          <a:xfrm>
            <a:off x="523875" y="4740275"/>
            <a:ext cx="8256588" cy="120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457200" y="136525"/>
            <a:ext cx="8570913" cy="808038"/>
          </a:xfrm>
        </p:spPr>
        <p:txBody>
          <a:bodyPr/>
          <a:lstStyle/>
          <a:p>
            <a:r>
              <a:rPr lang="en-US">
                <a:latin typeface="Arial" charset="0"/>
                <a:ea typeface="ＭＳ Ｐゴシック" charset="0"/>
                <a:cs typeface="ＭＳ Ｐゴシック" charset="0"/>
              </a:rPr>
              <a:t>Many Simulations Pathway to Exascale?</a:t>
            </a:r>
          </a:p>
        </p:txBody>
      </p:sp>
      <p:sp>
        <p:nvSpPr>
          <p:cNvPr id="13314" name="Content Placeholder 2"/>
          <p:cNvSpPr>
            <a:spLocks noGrp="1"/>
          </p:cNvSpPr>
          <p:nvPr>
            <p:ph idx="1"/>
          </p:nvPr>
        </p:nvSpPr>
        <p:spPr>
          <a:xfrm>
            <a:off x="457200" y="1123950"/>
            <a:ext cx="8229600" cy="2174875"/>
          </a:xfrm>
        </p:spPr>
        <p:txBody>
          <a:bodyPr/>
          <a:lstStyle/>
          <a:p>
            <a:r>
              <a:rPr lang="en-US" sz="2000" dirty="0">
                <a:latin typeface="Arial" charset="0"/>
                <a:ea typeface="ＭＳ Ｐゴシック" charset="0"/>
                <a:cs typeface="ＭＳ Ｐゴシック" charset="0"/>
              </a:rPr>
              <a:t>Problems in computational science </a:t>
            </a:r>
            <a:r>
              <a:rPr lang="en-US" sz="2000" i="1" dirty="0">
                <a:latin typeface="Arial" charset="0"/>
                <a:ea typeface="ＭＳ Ｐゴシック" charset="0"/>
                <a:cs typeface="ＭＳ Ｐゴシック" charset="0"/>
              </a:rPr>
              <a:t>naturally</a:t>
            </a:r>
            <a:r>
              <a:rPr lang="en-US" sz="2000" dirty="0">
                <a:latin typeface="Arial" charset="0"/>
                <a:ea typeface="ＭＳ Ｐゴシック" charset="0"/>
                <a:cs typeface="ＭＳ Ｐゴシック" charset="0"/>
              </a:rPr>
              <a:t> amenable to “many simulations” model of </a:t>
            </a:r>
            <a:r>
              <a:rPr lang="en-US" sz="2000" dirty="0" smtClean="0">
                <a:latin typeface="Arial" charset="0"/>
                <a:ea typeface="ＭＳ Ｐゴシック" charset="0"/>
                <a:cs typeface="ＭＳ Ｐゴシック" charset="0"/>
              </a:rPr>
              <a:t>computing:</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Many free energy calculations, enhanced sampling </a:t>
            </a:r>
            <a:r>
              <a:rPr lang="en-US" dirty="0" smtClean="0">
                <a:latin typeface="Arial" charset="0"/>
                <a:ea typeface="ＭＳ Ｐゴシック" charset="0"/>
              </a:rPr>
              <a:t>problems.</a:t>
            </a:r>
            <a:endParaRPr lang="en-US" dirty="0">
              <a:latin typeface="Arial" charset="0"/>
              <a:ea typeface="ＭＳ Ｐゴシック" charset="0"/>
            </a:endParaRPr>
          </a:p>
          <a:p>
            <a:pPr lvl="1"/>
            <a:r>
              <a:rPr lang="en-US" dirty="0">
                <a:latin typeface="Arial" charset="0"/>
                <a:ea typeface="ＭＳ Ｐゴシック" charset="0"/>
              </a:rPr>
              <a:t>Many multi-physics simulations are also multi </a:t>
            </a:r>
            <a:r>
              <a:rPr lang="en-US" dirty="0" smtClean="0">
                <a:latin typeface="Arial" charset="0"/>
                <a:ea typeface="ＭＳ Ｐゴシック" charset="0"/>
              </a:rPr>
              <a:t>components.</a:t>
            </a:r>
            <a:endParaRPr lang="en-US" dirty="0">
              <a:latin typeface="Arial" charset="0"/>
              <a:ea typeface="ＭＳ Ｐゴシック" charset="0"/>
            </a:endParaRPr>
          </a:p>
          <a:p>
            <a:pPr lvl="1"/>
            <a:r>
              <a:rPr lang="en-US" dirty="0">
                <a:latin typeface="Arial" charset="0"/>
                <a:ea typeface="ＭＳ Ｐゴシック" charset="0"/>
              </a:rPr>
              <a:t>Starting from uncoupled heterogeneous tasks, varying levels of coordination and dependency can be gradually added and “tuned</a:t>
            </a:r>
            <a:r>
              <a:rPr lang="en-US" dirty="0" smtClean="0">
                <a:latin typeface="Arial" charset="0"/>
                <a:ea typeface="ＭＳ Ｐゴシック" charset="0"/>
              </a:rPr>
              <a:t>”.</a:t>
            </a:r>
            <a:endParaRPr lang="en-US" dirty="0">
              <a:latin typeface="Arial" charset="0"/>
              <a:ea typeface="ＭＳ Ｐゴシック" charset="0"/>
            </a:endParaRPr>
          </a:p>
        </p:txBody>
      </p:sp>
      <p:sp>
        <p:nvSpPr>
          <p:cNvPr id="13315" name="Content Placeholder 2"/>
          <p:cNvSpPr txBox="1">
            <a:spLocks/>
          </p:cNvSpPr>
          <p:nvPr/>
        </p:nvSpPr>
        <p:spPr bwMode="auto">
          <a:xfrm>
            <a:off x="457200" y="3178733"/>
            <a:ext cx="5800725" cy="2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spcBef>
                <a:spcPct val="20000"/>
              </a:spcBef>
              <a:buFontTx/>
              <a:buChar char="•"/>
            </a:pPr>
            <a:r>
              <a:rPr lang="en-US" sz="2000" dirty="0"/>
              <a:t>A Single </a:t>
            </a:r>
            <a:r>
              <a:rPr lang="ja-JP" altLang="en-US" sz="2000" dirty="0"/>
              <a:t>“</a:t>
            </a:r>
            <a:r>
              <a:rPr lang="en-US" altLang="ja-JP" sz="2000" dirty="0"/>
              <a:t>Application</a:t>
            </a:r>
            <a:r>
              <a:rPr lang="ja-JP" altLang="en-US" sz="2000" dirty="0"/>
              <a:t>”</a:t>
            </a:r>
            <a:r>
              <a:rPr lang="en-US" altLang="ja-JP" sz="2000" dirty="0"/>
              <a:t> is broken into many smaller </a:t>
            </a:r>
            <a:r>
              <a:rPr lang="en-US" altLang="ja-JP" sz="2000" dirty="0" smtClean="0"/>
              <a:t>simulations.</a:t>
            </a:r>
            <a:endParaRPr lang="en-US" altLang="ja-JP" sz="2000" dirty="0"/>
          </a:p>
          <a:p>
            <a:pPr>
              <a:spcBef>
                <a:spcPts val="1200"/>
              </a:spcBef>
              <a:buFontTx/>
              <a:buChar char="•"/>
            </a:pPr>
            <a:r>
              <a:rPr lang="en-US" altLang="ja-JP" sz="2000" dirty="0"/>
              <a:t>Nature of the </a:t>
            </a:r>
            <a:r>
              <a:rPr lang="en-US" altLang="ja-JP" sz="2000" dirty="0" smtClean="0"/>
              <a:t>simulations:</a:t>
            </a:r>
            <a:endParaRPr lang="en-US" altLang="ja-JP" sz="2000" dirty="0"/>
          </a:p>
          <a:p>
            <a:pPr lvl="1">
              <a:spcBef>
                <a:spcPct val="20000"/>
              </a:spcBef>
              <a:buFontTx/>
              <a:buChar char="–"/>
            </a:pPr>
            <a:r>
              <a:rPr lang="en-US" altLang="ja-JP" sz="1600" dirty="0">
                <a:solidFill>
                  <a:srgbClr val="5F5F5F"/>
                </a:solidFill>
              </a:rPr>
              <a:t>Homogeneous/</a:t>
            </a:r>
            <a:r>
              <a:rPr lang="en-US" altLang="ja-JP" sz="1600" dirty="0" smtClean="0">
                <a:solidFill>
                  <a:srgbClr val="5F5F5F"/>
                </a:solidFill>
              </a:rPr>
              <a:t>Heterogeneous (H).</a:t>
            </a:r>
            <a:endParaRPr lang="en-US" altLang="ja-JP" sz="1600" dirty="0">
              <a:solidFill>
                <a:srgbClr val="5F5F5F"/>
              </a:solidFill>
            </a:endParaRPr>
          </a:p>
          <a:p>
            <a:pPr>
              <a:spcBef>
                <a:spcPts val="1200"/>
              </a:spcBef>
              <a:buFontTx/>
              <a:buChar char="•"/>
            </a:pPr>
            <a:r>
              <a:rPr lang="en-US" sz="2000" dirty="0"/>
              <a:t>Coupling between </a:t>
            </a:r>
            <a:r>
              <a:rPr lang="en-US" sz="2000" dirty="0" smtClean="0"/>
              <a:t>simulations:</a:t>
            </a:r>
            <a:endParaRPr lang="en-US" sz="2000" dirty="0"/>
          </a:p>
          <a:p>
            <a:pPr lvl="1">
              <a:spcBef>
                <a:spcPct val="20000"/>
              </a:spcBef>
              <a:buFontTx/>
              <a:buChar char="–"/>
            </a:pPr>
            <a:r>
              <a:rPr lang="en-US" sz="1800" dirty="0" smtClean="0">
                <a:solidFill>
                  <a:srgbClr val="5F5F5F"/>
                </a:solidFill>
              </a:rPr>
              <a:t>Coordination (C).</a:t>
            </a:r>
            <a:endParaRPr lang="en-US" sz="1800" dirty="0">
              <a:solidFill>
                <a:srgbClr val="5F5F5F"/>
              </a:solidFill>
            </a:endParaRPr>
          </a:p>
          <a:p>
            <a:pPr lvl="1">
              <a:spcBef>
                <a:spcPct val="20000"/>
              </a:spcBef>
              <a:buFontTx/>
              <a:buChar char="–"/>
            </a:pPr>
            <a:r>
              <a:rPr lang="en-US" sz="1800" dirty="0" smtClean="0">
                <a:solidFill>
                  <a:srgbClr val="5F5F5F"/>
                </a:solidFill>
              </a:rPr>
              <a:t>Dependencies (D).</a:t>
            </a:r>
            <a:endParaRPr lang="en-US" sz="1800" dirty="0">
              <a:solidFill>
                <a:srgbClr val="5F5F5F"/>
              </a:solidFill>
            </a:endParaRPr>
          </a:p>
        </p:txBody>
      </p:sp>
      <p:cxnSp>
        <p:nvCxnSpPr>
          <p:cNvPr id="3" name="Straight Arrow Connector 2"/>
          <p:cNvCxnSpPr/>
          <p:nvPr/>
        </p:nvCxnSpPr>
        <p:spPr>
          <a:xfrm flipH="1" flipV="1">
            <a:off x="6880225" y="3457575"/>
            <a:ext cx="0" cy="1460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flipH="1">
            <a:off x="5908675" y="4911725"/>
            <a:ext cx="952500" cy="952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rot="5400000" flipH="1" flipV="1">
            <a:off x="7613650" y="4175125"/>
            <a:ext cx="0" cy="1460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319" name="Content Placeholder 2"/>
          <p:cNvSpPr txBox="1">
            <a:spLocks/>
          </p:cNvSpPr>
          <p:nvPr/>
        </p:nvSpPr>
        <p:spPr bwMode="auto">
          <a:xfrm>
            <a:off x="6907213" y="3609975"/>
            <a:ext cx="3429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dirty="0">
                <a:solidFill>
                  <a:srgbClr val="5F5F5F"/>
                </a:solidFill>
              </a:rPr>
              <a:t>D</a:t>
            </a:r>
          </a:p>
        </p:txBody>
      </p:sp>
      <p:sp>
        <p:nvSpPr>
          <p:cNvPr id="13320" name="Content Placeholder 2"/>
          <p:cNvSpPr txBox="1">
            <a:spLocks/>
          </p:cNvSpPr>
          <p:nvPr/>
        </p:nvSpPr>
        <p:spPr bwMode="auto">
          <a:xfrm>
            <a:off x="7870825" y="4926013"/>
            <a:ext cx="40163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a:solidFill>
                  <a:srgbClr val="5F5F5F"/>
                </a:solidFill>
              </a:rPr>
              <a:t>C</a:t>
            </a:r>
          </a:p>
        </p:txBody>
      </p:sp>
      <p:sp>
        <p:nvSpPr>
          <p:cNvPr id="13321" name="Content Placeholder 2"/>
          <p:cNvSpPr txBox="1">
            <a:spLocks/>
          </p:cNvSpPr>
          <p:nvPr/>
        </p:nvSpPr>
        <p:spPr bwMode="auto">
          <a:xfrm>
            <a:off x="6054725" y="5597525"/>
            <a:ext cx="3429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a:solidFill>
                  <a:srgbClr val="5F5F5F"/>
                </a:solidFill>
              </a:rPr>
              <a:t>H</a:t>
            </a: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27408" y="206569"/>
            <a:ext cx="8696325" cy="3070225"/>
            <a:chOff x="258763" y="222250"/>
            <a:chExt cx="8696325" cy="3070225"/>
          </a:xfrm>
        </p:grpSpPr>
        <p:sp>
          <p:nvSpPr>
            <p:cNvPr id="15361" name="TextBox 20"/>
            <p:cNvSpPr txBox="1">
              <a:spLocks noChangeArrowheads="1"/>
            </p:cNvSpPr>
            <p:nvPr/>
          </p:nvSpPr>
          <p:spPr bwMode="auto">
            <a:xfrm>
              <a:off x="258763" y="222250"/>
              <a:ext cx="8696325" cy="3070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11" name="Picture 10"/>
            <p:cNvPicPr>
              <a:picLocks noChangeAspect="1" noChangeArrowheads="1"/>
            </p:cNvPicPr>
            <p:nvPr/>
          </p:nvPicPr>
          <p:blipFill>
            <a:blip r:embed="rId3" cstate="print"/>
            <a:srcRect/>
            <a:stretch>
              <a:fillRect/>
            </a:stretch>
          </p:blipFill>
          <p:spPr bwMode="auto">
            <a:xfrm>
              <a:off x="1087841" y="704943"/>
              <a:ext cx="2895600" cy="138327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12" name="Picture 4"/>
            <p:cNvPicPr>
              <a:picLocks noChangeAspect="1" noChangeArrowheads="1"/>
            </p:cNvPicPr>
            <p:nvPr/>
          </p:nvPicPr>
          <p:blipFill>
            <a:blip r:embed="rId4" cstate="print"/>
            <a:srcRect/>
            <a:stretch>
              <a:fillRect/>
            </a:stretch>
          </p:blipFill>
          <p:spPr bwMode="auto">
            <a:xfrm>
              <a:off x="1240241" y="857343"/>
              <a:ext cx="2895600" cy="13832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2" descr="http://radical.rutgers.edu/tmp/2012/07/header_01.png"/>
            <p:cNvPicPr>
              <a:picLocks noChangeAspect="1" noChangeArrowheads="1"/>
            </p:cNvPicPr>
            <p:nvPr/>
          </p:nvPicPr>
          <p:blipFill rotWithShape="1">
            <a:blip r:embed="rId5" cstate="print">
              <a:extLst/>
            </a:blip>
            <a:srcRect t="6612" r="77171" b="8570"/>
            <a:stretch/>
          </p:blipFill>
          <p:spPr bwMode="auto">
            <a:xfrm>
              <a:off x="5266141" y="273142"/>
              <a:ext cx="1943656" cy="1892300"/>
            </a:xfrm>
            <a:prstGeom prst="ellipse">
              <a:avLst/>
            </a:prstGeom>
            <a:ln>
              <a:noFill/>
            </a:ln>
            <a:effectLst>
              <a:softEdge rad="112500"/>
            </a:effectLst>
            <a:extLst/>
          </p:spPr>
        </p:pic>
        <p:cxnSp>
          <p:nvCxnSpPr>
            <p:cNvPr id="14" name="Straight Arrow Connector 13"/>
            <p:cNvCxnSpPr/>
            <p:nvPr/>
          </p:nvCxnSpPr>
          <p:spPr>
            <a:xfrm flipV="1">
              <a:off x="3995738" y="1162050"/>
              <a:ext cx="1435100" cy="596900"/>
            </a:xfrm>
            <a:prstGeom prst="straightConnector1">
              <a:avLst/>
            </a:prstGeom>
            <a:ln w="3175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5368" name="Rectangle 16"/>
            <p:cNvSpPr>
              <a:spLocks noChangeArrowheads="1"/>
            </p:cNvSpPr>
            <p:nvPr/>
          </p:nvSpPr>
          <p:spPr bwMode="auto">
            <a:xfrm>
              <a:off x="558800" y="2401888"/>
              <a:ext cx="8226425"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dirty="0">
                  <a:solidFill>
                    <a:srgbClr val="000000"/>
                  </a:solidFill>
                </a:rPr>
                <a:t>Scalable Online Comparative Genomics of </a:t>
              </a:r>
              <a:r>
                <a:rPr lang="en-US" dirty="0" err="1" smtClean="0">
                  <a:solidFill>
                    <a:srgbClr val="000000"/>
                  </a:solidFill>
                </a:rPr>
                <a:t>Mononucleosomes</a:t>
              </a:r>
              <a:r>
                <a:rPr lang="en-US" dirty="0" smtClean="0">
                  <a:solidFill>
                    <a:srgbClr val="000000"/>
                  </a:solidFill>
                </a:rPr>
                <a:t>.</a:t>
              </a:r>
              <a:endParaRPr lang="en-US" dirty="0">
                <a:solidFill>
                  <a:srgbClr val="000000"/>
                </a:solidFill>
              </a:endParaRPr>
            </a:p>
            <a:p>
              <a:pPr>
                <a:lnSpc>
                  <a:spcPct val="90000"/>
                </a:lnSpc>
                <a:spcBef>
                  <a:spcPts val="1200"/>
                </a:spcBef>
              </a:pPr>
              <a:r>
                <a:rPr lang="en-US" sz="1400" dirty="0">
                  <a:solidFill>
                    <a:srgbClr val="000000"/>
                  </a:solidFill>
                </a:rPr>
                <a:t>“</a:t>
              </a:r>
              <a:r>
                <a:rPr lang="en-US" altLang="ja-JP" sz="1400" dirty="0"/>
                <a:t>Scalable Online Comparative Genomics of </a:t>
              </a:r>
              <a:r>
                <a:rPr lang="en-US" altLang="ja-JP" sz="1400" dirty="0" err="1"/>
                <a:t>Mononucleosomes</a:t>
              </a:r>
              <a:r>
                <a:rPr lang="en-US" altLang="ja-JP" sz="1400" dirty="0"/>
                <a:t>: A </a:t>
              </a:r>
              <a:r>
                <a:rPr lang="en-US" altLang="ja-JP" sz="1400" dirty="0" err="1"/>
                <a:t>BigJob</a:t>
              </a:r>
              <a:r>
                <a:rPr lang="en-US" sz="1400" dirty="0"/>
                <a:t>”</a:t>
              </a:r>
              <a:r>
                <a:rPr lang="en-US" altLang="ja-JP" sz="1400" dirty="0"/>
                <a:t> , </a:t>
              </a:r>
              <a:r>
                <a:rPr lang="en-US" altLang="ja-JP" sz="1400" i="1" dirty="0"/>
                <a:t>Proceedings of Conference on </a:t>
              </a:r>
              <a:r>
                <a:rPr lang="en-US" altLang="ja-JP" sz="1400" i="1" dirty="0" err="1"/>
                <a:t>Exsede</a:t>
              </a:r>
              <a:r>
                <a:rPr lang="en-US" altLang="ja-JP" sz="1400" dirty="0"/>
                <a:t>, 2013. </a:t>
              </a:r>
              <a:endParaRPr lang="en-US" sz="1400" dirty="0">
                <a:solidFill>
                  <a:srgbClr val="000000"/>
                </a:solidFill>
              </a:endParaRPr>
            </a:p>
          </p:txBody>
        </p:sp>
      </p:grpSp>
      <p:grpSp>
        <p:nvGrpSpPr>
          <p:cNvPr id="19" name="Group 18"/>
          <p:cNvGrpSpPr/>
          <p:nvPr/>
        </p:nvGrpSpPr>
        <p:grpSpPr>
          <a:xfrm>
            <a:off x="235541" y="3544692"/>
            <a:ext cx="8696325" cy="3071812"/>
            <a:chOff x="266897" y="3529013"/>
            <a:chExt cx="8696325" cy="3071812"/>
          </a:xfrm>
        </p:grpSpPr>
        <p:sp>
          <p:nvSpPr>
            <p:cNvPr id="20" name="TextBox 7"/>
            <p:cNvSpPr txBox="1">
              <a:spLocks noChangeArrowheads="1"/>
            </p:cNvSpPr>
            <p:nvPr/>
          </p:nvSpPr>
          <p:spPr bwMode="auto">
            <a:xfrm>
              <a:off x="266897" y="3529013"/>
              <a:ext cx="8696325" cy="30686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21" name="Picture 2"/>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09563" y="3581400"/>
              <a:ext cx="7489825" cy="217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p:cNvSpPr>
              <a:spLocks noChangeArrowheads="1"/>
            </p:cNvSpPr>
            <p:nvPr/>
          </p:nvSpPr>
          <p:spPr bwMode="auto">
            <a:xfrm>
              <a:off x="536575" y="5713413"/>
              <a:ext cx="8269288"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dirty="0">
                  <a:solidFill>
                    <a:srgbClr val="000000"/>
                  </a:solidFill>
                </a:rPr>
                <a:t>Asynchronous Replica-Exchange: Advanced Algorithms for enhanced sampling.</a:t>
              </a:r>
            </a:p>
            <a:p>
              <a:pPr>
                <a:lnSpc>
                  <a:spcPct val="90000"/>
                </a:lnSpc>
                <a:spcBef>
                  <a:spcPts val="1200"/>
                </a:spcBef>
              </a:pPr>
              <a:r>
                <a:rPr lang="en-US" sz="1400" dirty="0">
                  <a:solidFill>
                    <a:srgbClr val="000000"/>
                  </a:solidFill>
                </a:rPr>
                <a:t>“</a:t>
              </a:r>
              <a:r>
                <a:rPr lang="en-US" altLang="ja-JP" sz="1400" dirty="0"/>
                <a:t>A Framework for Flexible and Scalable Replica-Exchange on Production Distributed CI</a:t>
              </a:r>
              <a:r>
                <a:rPr lang="en-US" sz="1400" dirty="0"/>
                <a:t>”</a:t>
              </a:r>
              <a:r>
                <a:rPr lang="en-US" altLang="ja-JP" sz="1400" dirty="0"/>
                <a:t>, </a:t>
              </a:r>
              <a:r>
                <a:rPr lang="en-US" altLang="ja-JP" sz="1400" i="1" dirty="0"/>
                <a:t>Proceedings of Conference on </a:t>
              </a:r>
              <a:r>
                <a:rPr lang="en-US" altLang="ja-JP" sz="1400" i="1" dirty="0" err="1"/>
                <a:t>Exsede</a:t>
              </a:r>
              <a:r>
                <a:rPr lang="en-US" altLang="ja-JP" sz="1400" dirty="0"/>
                <a:t>, 2013.</a:t>
              </a:r>
              <a:endParaRPr lang="en-US" sz="1400" dirty="0">
                <a:solidFill>
                  <a:srgbClr val="000000"/>
                </a:solidFill>
              </a:endParaRPr>
            </a:p>
          </p:txBody>
        </p:sp>
      </p:gr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 Pore Man’</a:t>
            </a:r>
            <a:r>
              <a:rPr lang="en-US" altLang="ja-JP">
                <a:latin typeface="Arial" charset="0"/>
                <a:ea typeface="ＭＳ Ｐゴシック" charset="0"/>
                <a:cs typeface="ＭＳ Ｐゴシック" charset="0"/>
              </a:rPr>
              <a:t>s View of the TeraGrid/XSEDE</a:t>
            </a:r>
            <a:endParaRPr lang="en-US">
              <a:latin typeface="Arial" charset="0"/>
              <a:ea typeface="ＭＳ Ｐゴシック" charset="0"/>
              <a:cs typeface="ＭＳ Ｐゴシック" charset="0"/>
            </a:endParaRPr>
          </a:p>
        </p:txBody>
      </p:sp>
      <p:pic>
        <p:nvPicPr>
          <p:cNvPr id="17410" name="Content Placeholder 3" descr="jctc_cover.png"/>
          <p:cNvPicPr>
            <a:picLocks noGrp="1" noChangeAspect="1"/>
          </p:cNvPicPr>
          <p:nvPr>
            <p:ph idx="1"/>
          </p:nvPr>
        </p:nvPicPr>
        <p:blipFill>
          <a:blip r:embed="rId3">
            <a:extLst>
              <a:ext uri="{28A0092B-C50C-407E-A947-70E740481C1C}">
                <a14:useLocalDpi xmlns:a14="http://schemas.microsoft.com/office/drawing/2010/main" val="0"/>
              </a:ext>
            </a:extLst>
          </a:blip>
          <a:srcRect t="1274" r="2077" b="11041"/>
          <a:stretch>
            <a:fillRect/>
          </a:stretch>
        </p:blipFill>
        <p:spPr>
          <a:xfrm>
            <a:off x="3082925" y="1146175"/>
            <a:ext cx="5824538" cy="3422650"/>
          </a:xfrm>
        </p:spPr>
      </p:pic>
      <p:sp>
        <p:nvSpPr>
          <p:cNvPr id="17411" name="TextBox 4"/>
          <p:cNvSpPr txBox="1">
            <a:spLocks noChangeArrowheads="1"/>
          </p:cNvSpPr>
          <p:nvPr/>
        </p:nvSpPr>
        <p:spPr bwMode="auto">
          <a:xfrm>
            <a:off x="228600" y="5022850"/>
            <a:ext cx="858202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Char char="•"/>
            </a:pPr>
            <a:r>
              <a:rPr lang="en-US" sz="2000" b="1">
                <a:solidFill>
                  <a:srgbClr val="000000"/>
                </a:solidFill>
              </a:rPr>
              <a:t>2005-09</a:t>
            </a:r>
            <a:r>
              <a:rPr lang="en-US" sz="2000">
                <a:solidFill>
                  <a:srgbClr val="000000"/>
                </a:solidFill>
              </a:rPr>
              <a:t>: Tried running many simulations on many supercomputers. Did not work (well)!</a:t>
            </a:r>
          </a:p>
          <a:p>
            <a:pPr eaLnBrk="1" hangingPunct="1">
              <a:buFont typeface="Arial" charset="0"/>
              <a:buChar char="•"/>
            </a:pPr>
            <a:r>
              <a:rPr lang="en-US" sz="2000">
                <a:solidFill>
                  <a:srgbClr val="000000"/>
                </a:solidFill>
              </a:rPr>
              <a:t>Why? What has changed?</a:t>
            </a:r>
          </a:p>
        </p:txBody>
      </p:sp>
      <p:pic>
        <p:nvPicPr>
          <p:cNvPr id="17412" name="Content Placeholder 4" descr="nsfnews-hemolysin.png"/>
          <p:cNvPicPr>
            <a:picLocks noChangeAspect="1"/>
          </p:cNvPicPr>
          <p:nvPr/>
        </p:nvPicPr>
        <p:blipFill>
          <a:blip r:embed="rId4">
            <a:extLst>
              <a:ext uri="{28A0092B-C50C-407E-A947-70E740481C1C}">
                <a14:useLocalDpi xmlns:a14="http://schemas.microsoft.com/office/drawing/2010/main" val="0"/>
              </a:ext>
            </a:extLst>
          </a:blip>
          <a:srcRect l="1927" t="1495" r="66"/>
          <a:stretch>
            <a:fillRect/>
          </a:stretch>
        </p:blipFill>
        <p:spPr bwMode="auto">
          <a:xfrm>
            <a:off x="211138" y="1111250"/>
            <a:ext cx="2770187" cy="336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314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6075" y="2784475"/>
            <a:ext cx="2425700" cy="221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158750" y="206375"/>
            <a:ext cx="8869363" cy="808038"/>
          </a:xfrm>
        </p:spPr>
        <p:txBody>
          <a:bodyPr/>
          <a:lstStyle/>
          <a:p>
            <a:r>
              <a:rPr lang="en-US">
                <a:latin typeface="Arial" charset="0"/>
                <a:ea typeface="ＭＳ Ｐゴシック" charset="0"/>
                <a:cs typeface="ＭＳ Ｐゴシック" charset="0"/>
              </a:rPr>
              <a:t>Challenges of Many Simulations at Exascale</a:t>
            </a:r>
          </a:p>
        </p:txBody>
      </p:sp>
      <p:sp>
        <p:nvSpPr>
          <p:cNvPr id="57346" name="Content Placeholder 2"/>
          <p:cNvSpPr>
            <a:spLocks noGrp="1"/>
          </p:cNvSpPr>
          <p:nvPr>
            <p:ph idx="1"/>
          </p:nvPr>
        </p:nvSpPr>
        <p:spPr>
          <a:xfrm>
            <a:off x="158750" y="1171575"/>
            <a:ext cx="8985250" cy="5103813"/>
          </a:xfrm>
        </p:spPr>
        <p:txBody>
          <a:bodyPr/>
          <a:lstStyle/>
          <a:p>
            <a:pPr marL="246063" indent="-246063">
              <a:spcBef>
                <a:spcPts val="1200"/>
              </a:spcBef>
              <a:defRPr/>
            </a:pPr>
            <a:r>
              <a:rPr lang="en-US" sz="2000" dirty="0" smtClean="0">
                <a:latin typeface="Arial" charset="0"/>
                <a:ea typeface="ＭＳ Ｐゴシック" charset="0"/>
                <a:cs typeface="ＭＳ Ｐゴシック" charset="0"/>
              </a:rPr>
              <a:t>Many of the </a:t>
            </a:r>
            <a:r>
              <a:rPr lang="en-US" sz="2000" dirty="0">
                <a:latin typeface="Arial" charset="0"/>
                <a:ea typeface="ＭＳ Ｐゴシック" charset="0"/>
                <a:cs typeface="ＭＳ Ｐゴシック" charset="0"/>
              </a:rPr>
              <a:t>“traditional” extreme scale </a:t>
            </a:r>
            <a:r>
              <a:rPr lang="en-US" sz="2000" dirty="0" smtClean="0">
                <a:latin typeface="Arial" charset="0"/>
                <a:ea typeface="ＭＳ Ｐゴシック" charset="0"/>
                <a:cs typeface="ＭＳ Ｐゴシック" charset="0"/>
              </a:rPr>
              <a:t>computing:</a:t>
            </a:r>
            <a:endParaRPr lang="en-US" sz="2000" dirty="0">
              <a:latin typeface="Arial" charset="0"/>
              <a:ea typeface="ＭＳ Ｐゴシック" charset="0"/>
              <a:cs typeface="ＭＳ Ｐゴシック" charset="0"/>
            </a:endParaRPr>
          </a:p>
          <a:p>
            <a:pPr marL="549275" lvl="1">
              <a:defRPr/>
            </a:pPr>
            <a:r>
              <a:rPr lang="en-US" dirty="0" smtClean="0">
                <a:latin typeface="Arial" charset="0"/>
                <a:ea typeface="ＭＳ Ｐゴシック" charset="0"/>
                <a:cs typeface="ＭＳ Ｐゴシック" charset="0"/>
              </a:rPr>
              <a:t>Adaptive application formulation </a:t>
            </a:r>
            <a:r>
              <a:rPr lang="en-US" dirty="0" smtClean="0">
                <a:latin typeface="Arial" charset="0"/>
                <a:ea typeface="ＭＳ Ｐゴシック" charset="0"/>
              </a:rPr>
              <a:t>arising from non-deterministic application behavior </a:t>
            </a:r>
            <a:r>
              <a:rPr lang="en-US" dirty="0">
                <a:latin typeface="Arial" charset="0"/>
                <a:ea typeface="ＭＳ Ｐゴシック" charset="0"/>
                <a:cs typeface="ＭＳ Ｐゴシック" charset="0"/>
              </a:rPr>
              <a:t>requires </a:t>
            </a:r>
            <a:r>
              <a:rPr lang="en-US" dirty="0">
                <a:latin typeface="Arial" charset="0"/>
                <a:ea typeface="ＭＳ Ｐゴシック" charset="0"/>
              </a:rPr>
              <a:t>flexible </a:t>
            </a:r>
            <a:r>
              <a:rPr lang="en-US" dirty="0" smtClean="0">
                <a:latin typeface="Arial" charset="0"/>
                <a:ea typeface="ＭＳ Ｐゴシック" charset="0"/>
              </a:rPr>
              <a:t>composition;</a:t>
            </a:r>
          </a:p>
          <a:p>
            <a:pPr marL="549275" lvl="1">
              <a:defRPr/>
            </a:pPr>
            <a:r>
              <a:rPr lang="en-US" dirty="0" smtClean="0">
                <a:latin typeface="Arial" charset="0"/>
                <a:ea typeface="ＭＳ Ｐゴシック" charset="0"/>
                <a:cs typeface="ＭＳ Ｐゴシック" charset="0"/>
              </a:rPr>
              <a:t>Dynamic resource utilization: </a:t>
            </a:r>
            <a:r>
              <a:rPr lang="en-US" dirty="0" smtClean="0">
                <a:latin typeface="Arial" charset="0"/>
                <a:ea typeface="ＭＳ Ｐゴシック" charset="0"/>
              </a:rPr>
              <a:t>Growing/shrinking resource pool.</a:t>
            </a:r>
          </a:p>
          <a:p>
            <a:pPr marL="246063" indent="-246063">
              <a:spcBef>
                <a:spcPts val="1200"/>
              </a:spcBef>
              <a:defRPr/>
            </a:pPr>
            <a:r>
              <a:rPr lang="en-US" sz="2000" dirty="0" smtClean="0">
                <a:latin typeface="Arial" charset="0"/>
                <a:ea typeface="ＭＳ Ｐゴシック" charset="0"/>
                <a:cs typeface="ＭＳ Ｐゴシック" charset="0"/>
              </a:rPr>
              <a:t>Democratization of </a:t>
            </a:r>
            <a:r>
              <a:rPr lang="en-US" sz="2000" dirty="0">
                <a:latin typeface="Arial" charset="0"/>
                <a:ea typeface="ＭＳ Ｐゴシック" charset="0"/>
                <a:cs typeface="ＭＳ Ｐゴシック" charset="0"/>
              </a:rPr>
              <a:t>HPC/</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a:t>
            </a:r>
            <a:r>
              <a:rPr lang="en-US" sz="2000" dirty="0" smtClean="0">
                <a:latin typeface="Arial" charset="0"/>
                <a:ea typeface="ＭＳ Ｐゴシック" charset="0"/>
                <a:cs typeface="ＭＳ Ｐゴシック" charset="0"/>
              </a:rPr>
              <a:t>Computing:</a:t>
            </a:r>
          </a:p>
          <a:p>
            <a:pPr marL="469900" lvl="1" indent="-207963">
              <a:spcBef>
                <a:spcPts val="432"/>
              </a:spcBef>
              <a:defRPr/>
            </a:pPr>
            <a:r>
              <a:rPr lang="en-US" dirty="0" smtClean="0">
                <a:latin typeface="Arial" charset="0"/>
                <a:ea typeface="ＭＳ Ｐゴシック" charset="0"/>
                <a:cs typeface="ＭＳ Ｐゴシック" charset="0"/>
              </a:rPr>
              <a:t>Capture different modes of extreme-scale computing:</a:t>
            </a:r>
          </a:p>
          <a:p>
            <a:pPr marL="720725" lvl="2">
              <a:defRPr/>
            </a:pPr>
            <a:r>
              <a:rPr lang="en-US" sz="1800" dirty="0" smtClean="0">
                <a:latin typeface="Arial" charset="0"/>
                <a:ea typeface="ＭＳ Ｐゴシック" charset="0"/>
              </a:rPr>
              <a:t>Couple </a:t>
            </a:r>
            <a:r>
              <a:rPr lang="en-US" sz="1800" dirty="0" err="1">
                <a:latin typeface="Arial" charset="0"/>
                <a:ea typeface="ＭＳ Ｐゴシック" charset="0"/>
              </a:rPr>
              <a:t>exaflops</a:t>
            </a:r>
            <a:r>
              <a:rPr lang="en-US" sz="1800" dirty="0">
                <a:latin typeface="Arial" charset="0"/>
                <a:ea typeface="ＭＳ Ｐゴシック" charset="0"/>
              </a:rPr>
              <a:t> with </a:t>
            </a:r>
            <a:r>
              <a:rPr lang="en-US" sz="1800" dirty="0" err="1" smtClean="0">
                <a:latin typeface="Arial" charset="0"/>
                <a:ea typeface="ＭＳ Ｐゴシック" charset="0"/>
              </a:rPr>
              <a:t>exabyte</a:t>
            </a:r>
            <a:r>
              <a:rPr lang="en-US" sz="1800" dirty="0" smtClean="0">
                <a:latin typeface="Arial" charset="0"/>
                <a:ea typeface="ＭＳ Ｐゴシック" charset="0"/>
              </a:rPr>
              <a:t>: both simulation and analysis.</a:t>
            </a:r>
            <a:endParaRPr lang="en-US" sz="1800" dirty="0">
              <a:latin typeface="Arial" charset="0"/>
              <a:ea typeface="ＭＳ Ｐゴシック" charset="0"/>
            </a:endParaRPr>
          </a:p>
          <a:p>
            <a:pPr marL="720725" lvl="2">
              <a:defRPr/>
            </a:pPr>
            <a:r>
              <a:rPr lang="en-US" sz="1800" dirty="0">
                <a:latin typeface="Arial" charset="0"/>
                <a:ea typeface="ＭＳ Ｐゴシック" charset="0"/>
              </a:rPr>
              <a:t>Integrate multiple O(100) PF </a:t>
            </a:r>
            <a:r>
              <a:rPr lang="en-US" sz="1800" dirty="0" smtClean="0">
                <a:latin typeface="Arial" charset="0"/>
                <a:ea typeface="ＭＳ Ｐゴシック" charset="0"/>
              </a:rPr>
              <a:t>computing: </a:t>
            </a:r>
            <a:r>
              <a:rPr lang="en-US" sz="1800" dirty="0" err="1" smtClean="0">
                <a:latin typeface="Arial" charset="0"/>
                <a:ea typeface="ＭＳ Ｐゴシック" charset="0"/>
              </a:rPr>
              <a:t>exascale</a:t>
            </a:r>
            <a:r>
              <a:rPr lang="en-US" sz="1800" dirty="0" smtClean="0">
                <a:latin typeface="Arial" charset="0"/>
                <a:ea typeface="ＭＳ Ｐゴシック" charset="0"/>
              </a:rPr>
              <a:t> as an aggregated capability.</a:t>
            </a:r>
            <a:endParaRPr lang="en-US" sz="1800" dirty="0">
              <a:latin typeface="Arial" charset="0"/>
              <a:ea typeface="ＭＳ Ｐゴシック" charset="0"/>
            </a:endParaRPr>
          </a:p>
          <a:p>
            <a:pPr marL="246063" indent="-246063">
              <a:spcBef>
                <a:spcPts val="1200"/>
              </a:spcBef>
              <a:defRPr/>
            </a:pPr>
            <a:r>
              <a:rPr lang="en-US" sz="2000" dirty="0" smtClean="0">
                <a:latin typeface="Arial" charset="0"/>
                <a:ea typeface="ＭＳ Ｐゴシック" charset="0"/>
                <a:cs typeface="ＭＳ Ｐゴシック" charset="0"/>
              </a:rPr>
              <a:t>Abstractions:</a:t>
            </a:r>
          </a:p>
          <a:p>
            <a:pPr marL="547688" lvl="1">
              <a:defRPr/>
            </a:pPr>
            <a:r>
              <a:rPr lang="en-US" dirty="0" smtClean="0">
                <a:latin typeface="Arial" charset="0"/>
                <a:ea typeface="ＭＳ Ｐゴシック" charset="0"/>
              </a:rPr>
              <a:t>Decouple workload and resource management.</a:t>
            </a:r>
          </a:p>
          <a:p>
            <a:pPr marL="547688" lvl="1">
              <a:defRPr/>
            </a:pPr>
            <a:r>
              <a:rPr lang="en-US" dirty="0" smtClean="0">
                <a:latin typeface="Arial" charset="0"/>
                <a:ea typeface="ＭＳ Ｐゴシック" charset="0"/>
              </a:rPr>
              <a:t>Provide capabilities in an extensible and interoperable way by ensuring flexibility with performance, and hiding complexity yet exposing simple interfaces.</a:t>
            </a:r>
          </a:p>
          <a:p>
            <a:pPr marL="246063" indent="-246063">
              <a:spcBef>
                <a:spcPts val="1200"/>
              </a:spcBef>
              <a:defRPr/>
            </a:pPr>
            <a:r>
              <a:rPr lang="en-US" sz="2000" dirty="0" smtClean="0">
                <a:latin typeface="Arial" charset="0"/>
                <a:ea typeface="ＭＳ Ｐゴシック" charset="0"/>
                <a:cs typeface="ＭＳ Ｐゴシック" charset="0"/>
              </a:rPr>
              <a:t>Need to provide these abstractions as well engineered tools:</a:t>
            </a:r>
          </a:p>
          <a:p>
            <a:pPr marL="547688" lvl="1">
              <a:defRPr/>
            </a:pPr>
            <a:r>
              <a:rPr lang="en-US" dirty="0" smtClean="0">
                <a:latin typeface="Arial" charset="0"/>
                <a:ea typeface="ＭＳ Ｐゴシック" charset="0"/>
              </a:rPr>
              <a:t>Employ CI best practices and software sustainability.</a:t>
            </a:r>
          </a:p>
          <a:p>
            <a:pPr>
              <a:defRPr/>
            </a:pPr>
            <a:endParaRPr lang="en-US" sz="2400" dirty="0" smtClean="0">
              <a:latin typeface="Arial" charset="0"/>
              <a:ea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11138" y="136525"/>
            <a:ext cx="8691562" cy="808038"/>
          </a:xfrm>
        </p:spPr>
        <p:txBody>
          <a:bodyPr/>
          <a:lstStyle/>
          <a:p>
            <a:r>
              <a:rPr lang="en-US" dirty="0">
                <a:latin typeface="Arial" charset="0"/>
                <a:ea typeface="ＭＳ Ｐゴシック" charset="0"/>
                <a:cs typeface="ＭＳ Ｐゴシック" charset="0"/>
              </a:rPr>
              <a:t>Pilot </a:t>
            </a:r>
            <a:r>
              <a:rPr lang="en-US" dirty="0" smtClean="0">
                <a:latin typeface="Arial" charset="0"/>
                <a:ea typeface="ＭＳ Ｐゴシック" charset="0"/>
                <a:cs typeface="ＭＳ Ｐゴシック" charset="0"/>
              </a:rPr>
              <a:t>Abstractions </a:t>
            </a:r>
            <a:endParaRPr lang="en-US" dirty="0">
              <a:latin typeface="Arial" charset="0"/>
              <a:ea typeface="ＭＳ Ｐゴシック" charset="0"/>
              <a:cs typeface="ＭＳ Ｐゴシック" charset="0"/>
            </a:endParaRPr>
          </a:p>
        </p:txBody>
      </p:sp>
      <p:sp>
        <p:nvSpPr>
          <p:cNvPr id="4" name="Content Placeholder 2"/>
          <p:cNvSpPr txBox="1">
            <a:spLocks/>
          </p:cNvSpPr>
          <p:nvPr/>
        </p:nvSpPr>
        <p:spPr>
          <a:xfrm>
            <a:off x="193675" y="1132891"/>
            <a:ext cx="8778875" cy="905498"/>
          </a:xfrm>
          <a:prstGeom prst="rect">
            <a:avLst/>
          </a:prstGeom>
        </p:spPr>
        <p:txBody>
          <a:bodyPr/>
          <a:lstStyle>
            <a:lvl1pPr marL="342900" indent="-342900" algn="l" rtl="0" eaLnBrk="0" fontAlgn="base" hangingPunct="0">
              <a:spcBef>
                <a:spcPct val="20000"/>
              </a:spcBef>
              <a:spcAft>
                <a:spcPct val="0"/>
              </a:spcAft>
              <a:buChar char="•"/>
              <a:defRPr sz="2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a:solidFill>
                  <a:srgbClr val="5F5F5F"/>
                </a:solidFill>
                <a:latin typeface="+mn-lt"/>
                <a:ea typeface="ＭＳ Ｐゴシック" charset="-128"/>
              </a:defRPr>
            </a:lvl2pPr>
            <a:lvl3pPr marL="1143000" indent="-228600" algn="l" rtl="0" eaLnBrk="0" fontAlgn="base" hangingPunct="0">
              <a:spcBef>
                <a:spcPct val="20000"/>
              </a:spcBef>
              <a:spcAft>
                <a:spcPct val="0"/>
              </a:spcAft>
              <a:buChar char="•"/>
              <a:defRPr sz="1600">
                <a:solidFill>
                  <a:srgbClr val="5F5F5F"/>
                </a:solidFill>
                <a:latin typeface="+mn-lt"/>
                <a:ea typeface="ＭＳ Ｐゴシック" charset="-128"/>
              </a:defRPr>
            </a:lvl3pPr>
            <a:lvl4pPr marL="1600200" indent="-228600" algn="l" rtl="0" eaLnBrk="0" fontAlgn="base" hangingPunct="0">
              <a:spcBef>
                <a:spcPct val="20000"/>
              </a:spcBef>
              <a:spcAft>
                <a:spcPct val="0"/>
              </a:spcAft>
              <a:buChar char="–"/>
              <a:defRPr sz="1400">
                <a:solidFill>
                  <a:srgbClr val="5F5F5F"/>
                </a:solidFill>
                <a:latin typeface="+mn-lt"/>
                <a:ea typeface="ＭＳ Ｐゴシック" charset="-128"/>
              </a:defRPr>
            </a:lvl4pPr>
            <a:lvl5pPr marL="2057400" indent="-228600" algn="l" rtl="0" eaLnBrk="0" fontAlgn="base" hangingPunct="0">
              <a:spcBef>
                <a:spcPct val="20000"/>
              </a:spcBef>
              <a:spcAft>
                <a:spcPct val="0"/>
              </a:spcAft>
              <a:buChar char="»"/>
              <a:defRPr sz="1400">
                <a:solidFill>
                  <a:srgbClr val="5F5F5F"/>
                </a:solidFill>
                <a:latin typeface="+mn-lt"/>
                <a:ea typeface="ＭＳ Ｐゴシック" charset="-128"/>
              </a:defRPr>
            </a:lvl5pPr>
            <a:lvl6pPr marL="2514600" indent="-228600" algn="l" rtl="0" fontAlgn="base">
              <a:spcBef>
                <a:spcPct val="20000"/>
              </a:spcBef>
              <a:spcAft>
                <a:spcPct val="0"/>
              </a:spcAft>
              <a:buChar char="»"/>
              <a:defRPr sz="1400">
                <a:solidFill>
                  <a:srgbClr val="5F5F5F"/>
                </a:solidFill>
                <a:latin typeface="+mn-lt"/>
                <a:ea typeface="ＭＳ Ｐゴシック" charset="-128"/>
              </a:defRPr>
            </a:lvl6pPr>
            <a:lvl7pPr marL="2971800" indent="-228600" algn="l" rtl="0" fontAlgn="base">
              <a:spcBef>
                <a:spcPct val="20000"/>
              </a:spcBef>
              <a:spcAft>
                <a:spcPct val="0"/>
              </a:spcAft>
              <a:buChar char="»"/>
              <a:defRPr sz="1400">
                <a:solidFill>
                  <a:srgbClr val="5F5F5F"/>
                </a:solidFill>
                <a:latin typeface="+mn-lt"/>
                <a:ea typeface="ＭＳ Ｐゴシック" charset="-128"/>
              </a:defRPr>
            </a:lvl7pPr>
            <a:lvl8pPr marL="3429000" indent="-228600" algn="l" rtl="0" fontAlgn="base">
              <a:spcBef>
                <a:spcPct val="20000"/>
              </a:spcBef>
              <a:spcAft>
                <a:spcPct val="0"/>
              </a:spcAft>
              <a:buChar char="»"/>
              <a:defRPr sz="1400">
                <a:solidFill>
                  <a:srgbClr val="5F5F5F"/>
                </a:solidFill>
                <a:latin typeface="+mn-lt"/>
                <a:ea typeface="ＭＳ Ｐゴシック" charset="-128"/>
              </a:defRPr>
            </a:lvl8pPr>
            <a:lvl9pPr marL="3886200" indent="-228600" algn="l" rtl="0" fontAlgn="base">
              <a:spcBef>
                <a:spcPct val="20000"/>
              </a:spcBef>
              <a:spcAft>
                <a:spcPct val="0"/>
              </a:spcAft>
              <a:buChar char="»"/>
              <a:defRPr sz="1400">
                <a:solidFill>
                  <a:srgbClr val="5F5F5F"/>
                </a:solidFill>
                <a:latin typeface="+mn-lt"/>
                <a:ea typeface="ＭＳ Ｐゴシック" charset="-128"/>
              </a:defRPr>
            </a:lvl9pPr>
          </a:lstStyle>
          <a:p>
            <a:pPr marL="0" indent="0">
              <a:buFontTx/>
              <a:buNone/>
              <a:defRPr/>
            </a:pPr>
            <a:r>
              <a:rPr lang="en-US" sz="2000" dirty="0" smtClean="0">
                <a:solidFill>
                  <a:srgbClr val="000000"/>
                </a:solidFill>
                <a:latin typeface="Arial" charset="0"/>
                <a:ea typeface="ＭＳ Ｐゴシック" charset="0"/>
                <a:cs typeface="ＭＳ Ｐゴシック" charset="0"/>
              </a:rPr>
              <a:t>Working definition</a:t>
            </a:r>
            <a:r>
              <a:rPr lang="en-US" sz="2000" dirty="0" smtClean="0">
                <a:latin typeface="Arial" charset="0"/>
                <a:ea typeface="ＭＳ Ｐゴシック" charset="0"/>
                <a:cs typeface="ＭＳ Ｐゴシック" charset="0"/>
              </a:rPr>
              <a:t>: </a:t>
            </a:r>
            <a:r>
              <a:rPr lang="en-GB" sz="2000" dirty="0" smtClean="0">
                <a:solidFill>
                  <a:schemeClr val="bg2">
                    <a:lumMod val="75000"/>
                  </a:schemeClr>
                </a:solidFill>
                <a:latin typeface="Arial" charset="0"/>
                <a:ea typeface="ＭＳ Ｐゴシック" charset="0"/>
                <a:cs typeface="ＭＳ Ｐゴシック" charset="0"/>
              </a:rPr>
              <a:t>Abstractions to generalize a placeholder job so to allow application-level control over the system scheduler via a scheduling overlay.</a:t>
            </a:r>
            <a:endParaRPr lang="en-GB" sz="2000" dirty="0">
              <a:solidFill>
                <a:schemeClr val="bg2">
                  <a:lumMod val="75000"/>
                </a:schemeClr>
              </a:solidFill>
              <a:latin typeface="Arial" charset="0"/>
              <a:ea typeface="ＭＳ Ｐゴシック" charset="0"/>
              <a:cs typeface="ＭＳ Ｐゴシック" charset="0"/>
            </a:endParaRPr>
          </a:p>
        </p:txBody>
      </p:sp>
      <p:sp>
        <p:nvSpPr>
          <p:cNvPr id="21507" name="AutoShape 2"/>
          <p:cNvSpPr>
            <a:spLocks/>
          </p:cNvSpPr>
          <p:nvPr/>
        </p:nvSpPr>
        <p:spPr bwMode="auto">
          <a:xfrm>
            <a:off x="909638" y="4695825"/>
            <a:ext cx="7512050" cy="1331913"/>
          </a:xfrm>
          <a:prstGeom prst="roundRect">
            <a:avLst>
              <a:gd name="adj" fmla="val 7690"/>
            </a:avLst>
          </a:prstGeom>
          <a:noFill/>
          <a:ln w="3175">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08" name="Rectangle 3"/>
          <p:cNvSpPr>
            <a:spLocks/>
          </p:cNvSpPr>
          <p:nvPr/>
        </p:nvSpPr>
        <p:spPr bwMode="auto">
          <a:xfrm>
            <a:off x="1011238" y="4970463"/>
            <a:ext cx="1543050" cy="904875"/>
          </a:xfrm>
          <a:prstGeom prst="rect">
            <a:avLst/>
          </a:prstGeom>
          <a:noFill/>
          <a:ln w="12700">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A</a:t>
            </a:r>
          </a:p>
        </p:txBody>
      </p:sp>
      <p:sp>
        <p:nvSpPr>
          <p:cNvPr id="21509" name="Rectangle 4"/>
          <p:cNvSpPr>
            <a:spLocks/>
          </p:cNvSpPr>
          <p:nvPr/>
        </p:nvSpPr>
        <p:spPr bwMode="auto">
          <a:xfrm>
            <a:off x="2833688" y="4970463"/>
            <a:ext cx="1543050" cy="904875"/>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B</a:t>
            </a:r>
          </a:p>
        </p:txBody>
      </p:sp>
      <p:sp>
        <p:nvSpPr>
          <p:cNvPr id="21510" name="Rectangle 5"/>
          <p:cNvSpPr>
            <a:spLocks/>
          </p:cNvSpPr>
          <p:nvPr/>
        </p:nvSpPr>
        <p:spPr bwMode="auto">
          <a:xfrm>
            <a:off x="4656138" y="4970463"/>
            <a:ext cx="1543050" cy="904875"/>
          </a:xfrm>
          <a:prstGeom prst="rect">
            <a:avLst/>
          </a:prstGeom>
          <a:noFill/>
          <a:ln w="12700">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C</a:t>
            </a:r>
          </a:p>
        </p:txBody>
      </p:sp>
      <p:sp>
        <p:nvSpPr>
          <p:cNvPr id="21511" name="Rectangle 6"/>
          <p:cNvSpPr>
            <a:spLocks/>
          </p:cNvSpPr>
          <p:nvPr/>
        </p:nvSpPr>
        <p:spPr bwMode="auto">
          <a:xfrm>
            <a:off x="6478588" y="4970463"/>
            <a:ext cx="1543050" cy="904875"/>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D</a:t>
            </a:r>
          </a:p>
        </p:txBody>
      </p:sp>
      <p:sp>
        <p:nvSpPr>
          <p:cNvPr id="21512" name="AutoShape 7"/>
          <p:cNvSpPr>
            <a:spLocks/>
          </p:cNvSpPr>
          <p:nvPr/>
        </p:nvSpPr>
        <p:spPr bwMode="auto">
          <a:xfrm>
            <a:off x="198438" y="3603625"/>
            <a:ext cx="8364537" cy="2571750"/>
          </a:xfrm>
          <a:prstGeom prst="roundRect">
            <a:avLst>
              <a:gd name="adj" fmla="val 4167"/>
            </a:avLst>
          </a:prstGeom>
          <a:noFill/>
          <a:ln w="3175" cap="rnd">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3" name="Rectangle 8"/>
          <p:cNvSpPr>
            <a:spLocks/>
          </p:cNvSpPr>
          <p:nvPr/>
        </p:nvSpPr>
        <p:spPr bwMode="auto">
          <a:xfrm>
            <a:off x="957263" y="2462213"/>
            <a:ext cx="3262312" cy="781050"/>
          </a:xfrm>
          <a:prstGeom prst="rect">
            <a:avLst/>
          </a:prstGeom>
          <a:noFill/>
          <a:ln w="19050">
            <a:solidFill>
              <a:srgbClr val="FFBF56"/>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r>
              <a:rPr lang="en-US">
                <a:ea typeface="ヒラギノ角ゴ ProN W3" charset="0"/>
                <a:cs typeface="ヒラギノ角ゴ ProN W3" charset="0"/>
                <a:sym typeface="Gill Sans" charset="0"/>
              </a:rPr>
              <a:t>User Application</a:t>
            </a:r>
          </a:p>
        </p:txBody>
      </p:sp>
      <p:sp>
        <p:nvSpPr>
          <p:cNvPr id="21514" name="Oval 9"/>
          <p:cNvSpPr>
            <a:spLocks/>
          </p:cNvSpPr>
          <p:nvPr/>
        </p:nvSpPr>
        <p:spPr bwMode="auto">
          <a:xfrm>
            <a:off x="1038225"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5" name="Oval 10"/>
          <p:cNvSpPr>
            <a:spLocks/>
          </p:cNvSpPr>
          <p:nvPr/>
        </p:nvSpPr>
        <p:spPr bwMode="auto">
          <a:xfrm>
            <a:off x="1441450"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6" name="Oval 11"/>
          <p:cNvSpPr>
            <a:spLocks/>
          </p:cNvSpPr>
          <p:nvPr/>
        </p:nvSpPr>
        <p:spPr bwMode="auto">
          <a:xfrm>
            <a:off x="1844675"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7" name="Rectangle 12"/>
          <p:cNvSpPr>
            <a:spLocks/>
          </p:cNvSpPr>
          <p:nvPr/>
        </p:nvSpPr>
        <p:spPr bwMode="auto">
          <a:xfrm rot="-5400000">
            <a:off x="-117475" y="4506913"/>
            <a:ext cx="1277937"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p>
            <a:pPr algn="ctr"/>
            <a:r>
              <a:rPr lang="en-US">
                <a:ea typeface="ヒラギノ角ゴ ProN W3" charset="0"/>
                <a:cs typeface="ヒラギノ角ゴ ProN W3" charset="0"/>
                <a:sym typeface="Gill Sans" charset="0"/>
              </a:rPr>
              <a:t>System Space</a:t>
            </a:r>
          </a:p>
        </p:txBody>
      </p:sp>
      <p:sp>
        <p:nvSpPr>
          <p:cNvPr id="21518" name="AutoShape 13"/>
          <p:cNvSpPr>
            <a:spLocks/>
          </p:cNvSpPr>
          <p:nvPr/>
        </p:nvSpPr>
        <p:spPr bwMode="auto">
          <a:xfrm>
            <a:off x="198438" y="2309813"/>
            <a:ext cx="8364537" cy="1079500"/>
          </a:xfrm>
          <a:prstGeom prst="roundRect">
            <a:avLst>
              <a:gd name="adj" fmla="val 8819"/>
            </a:avLst>
          </a:prstGeom>
          <a:noFill/>
          <a:ln w="3175" cap="rnd">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9" name="Rectangle 14"/>
          <p:cNvSpPr>
            <a:spLocks/>
          </p:cNvSpPr>
          <p:nvPr/>
        </p:nvSpPr>
        <p:spPr bwMode="auto">
          <a:xfrm rot="-5400000">
            <a:off x="-6350" y="2533650"/>
            <a:ext cx="1055688"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p>
            <a:pPr algn="ctr"/>
            <a:r>
              <a:rPr lang="en-US">
                <a:ea typeface="ヒラギノ角ゴ ProN W3" charset="0"/>
                <a:cs typeface="ヒラギノ角ゴ ProN W3" charset="0"/>
                <a:sym typeface="Gill Sans" charset="0"/>
              </a:rPr>
              <a:t>User Space</a:t>
            </a:r>
          </a:p>
        </p:txBody>
      </p:sp>
      <p:sp>
        <p:nvSpPr>
          <p:cNvPr id="18" name="Oval 15"/>
          <p:cNvSpPr>
            <a:spLocks/>
          </p:cNvSpPr>
          <p:nvPr/>
        </p:nvSpPr>
        <p:spPr bwMode="auto">
          <a:xfrm>
            <a:off x="2106613" y="5138738"/>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19" name="Oval 16"/>
          <p:cNvSpPr>
            <a:spLocks/>
          </p:cNvSpPr>
          <p:nvPr/>
        </p:nvSpPr>
        <p:spPr bwMode="auto">
          <a:xfrm>
            <a:off x="5754688" y="5154613"/>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0" name="Oval 17"/>
          <p:cNvSpPr>
            <a:spLocks/>
          </p:cNvSpPr>
          <p:nvPr/>
        </p:nvSpPr>
        <p:spPr bwMode="auto">
          <a:xfrm>
            <a:off x="1749425" y="5138738"/>
            <a:ext cx="357188"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1" name="Oval 18"/>
          <p:cNvSpPr>
            <a:spLocks/>
          </p:cNvSpPr>
          <p:nvPr/>
        </p:nvSpPr>
        <p:spPr bwMode="auto">
          <a:xfrm>
            <a:off x="1401763" y="5138738"/>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2" name="Oval 19"/>
          <p:cNvSpPr>
            <a:spLocks/>
          </p:cNvSpPr>
          <p:nvPr/>
        </p:nvSpPr>
        <p:spPr bwMode="auto">
          <a:xfrm>
            <a:off x="5391150" y="5154613"/>
            <a:ext cx="357188"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3" name="Rectangle 20"/>
          <p:cNvSpPr>
            <a:spLocks/>
          </p:cNvSpPr>
          <p:nvPr/>
        </p:nvSpPr>
        <p:spPr bwMode="auto">
          <a:xfrm>
            <a:off x="3392488" y="3800475"/>
            <a:ext cx="2074862" cy="779463"/>
          </a:xfrm>
          <a:prstGeom prst="rect">
            <a:avLst/>
          </a:prstGeom>
          <a:noFill/>
          <a:ln w="12700">
            <a:solidFill>
              <a:schemeClr val="accent5">
                <a:alpha val="85000"/>
              </a:schemeClr>
            </a:solidFill>
            <a:miter lim="800000"/>
            <a:headEnd/>
            <a:tailEnd/>
          </a:ln>
          <a:effectLst/>
        </p:spPr>
        <p:txBody>
          <a:bodyPr lIns="0" tIns="0" rIns="0" bIns="0"/>
          <a:lstStyle/>
          <a:p>
            <a:pPr algn="ctr">
              <a:defRPr/>
            </a:pPr>
            <a:r>
              <a:rPr lang="en-US">
                <a:ea typeface="ヒラギノ角ゴ ProN W3" charset="0"/>
                <a:cs typeface="ヒラギノ角ゴ ProN W3" charset="0"/>
                <a:sym typeface="Gill Sans" charset="0"/>
              </a:rPr>
              <a:t>Resource Manager</a:t>
            </a:r>
          </a:p>
        </p:txBody>
      </p:sp>
      <p:sp>
        <p:nvSpPr>
          <p:cNvPr id="24" name="Oval 21"/>
          <p:cNvSpPr>
            <a:spLocks/>
          </p:cNvSpPr>
          <p:nvPr/>
        </p:nvSpPr>
        <p:spPr bwMode="auto">
          <a:xfrm>
            <a:off x="3608388" y="4137025"/>
            <a:ext cx="357187" cy="334963"/>
          </a:xfrm>
          <a:prstGeom prst="ellipse">
            <a:avLst/>
          </a:prstGeom>
          <a:solidFill>
            <a:schemeClr val="accent5">
              <a:alpha val="25000"/>
            </a:schemeClr>
          </a:solidFill>
          <a:ln w="19050">
            <a:solidFill>
              <a:schemeClr val="accent5"/>
            </a:solidFill>
            <a:miter lim="800000"/>
            <a:headEnd/>
            <a:tailEnd/>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5" name="Oval 22"/>
          <p:cNvSpPr>
            <a:spLocks/>
          </p:cNvSpPr>
          <p:nvPr/>
        </p:nvSpPr>
        <p:spPr bwMode="auto">
          <a:xfrm>
            <a:off x="4010025" y="4137025"/>
            <a:ext cx="355600" cy="334963"/>
          </a:xfrm>
          <a:prstGeom prst="ellipse">
            <a:avLst/>
          </a:prstGeom>
          <a:solidFill>
            <a:schemeClr val="accent5">
              <a:alpha val="25000"/>
            </a:schemeClr>
          </a:solidFill>
          <a:ln w="19050">
            <a:solidFill>
              <a:schemeClr val="accent5"/>
            </a:solidFill>
            <a:miter lim="800000"/>
            <a:headEnd/>
            <a:tailEnd/>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1528" name="Rectangle 24"/>
          <p:cNvSpPr>
            <a:spLocks/>
          </p:cNvSpPr>
          <p:nvPr/>
        </p:nvSpPr>
        <p:spPr bwMode="auto">
          <a:xfrm>
            <a:off x="4694238" y="2462213"/>
            <a:ext cx="2352675" cy="781050"/>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r>
              <a:rPr lang="en-US">
                <a:ea typeface="ヒラギノ角ゴ ProN W3" charset="0"/>
                <a:cs typeface="ヒラギノ角ゴ ProN W3" charset="0"/>
                <a:sym typeface="Gill Sans" charset="0"/>
              </a:rPr>
              <a:t>Pilot-Job System</a:t>
            </a:r>
          </a:p>
        </p:txBody>
      </p:sp>
      <p:sp>
        <p:nvSpPr>
          <p:cNvPr id="21529" name="AutoShape 25"/>
          <p:cNvSpPr>
            <a:spLocks/>
          </p:cNvSpPr>
          <p:nvPr/>
        </p:nvSpPr>
        <p:spPr bwMode="auto">
          <a:xfrm>
            <a:off x="4230688" y="2714625"/>
            <a:ext cx="425450" cy="263525"/>
          </a:xfrm>
          <a:prstGeom prst="leftRightArrow">
            <a:avLst>
              <a:gd name="adj1" fmla="val 25537"/>
              <a:gd name="adj2" fmla="val 51139"/>
            </a:avLst>
          </a:prstGeom>
          <a:noFill/>
          <a:ln w="19050">
            <a:solidFill>
              <a:srgbClr val="FFBF56"/>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30" name="AutoShape 26"/>
          <p:cNvSpPr>
            <a:spLocks/>
          </p:cNvSpPr>
          <p:nvPr/>
        </p:nvSpPr>
        <p:spPr bwMode="auto">
          <a:xfrm>
            <a:off x="7478713" y="2462213"/>
            <a:ext cx="855662" cy="781050"/>
          </a:xfrm>
          <a:custGeom>
            <a:avLst/>
            <a:gdLst>
              <a:gd name="T0" fmla="*/ 0 w 14541"/>
              <a:gd name="T1" fmla="*/ 0 h 21600"/>
              <a:gd name="T2" fmla="*/ 14541 w 14541"/>
              <a:gd name="T3" fmla="*/ 21600 h 21600"/>
            </a:gdLst>
            <a:ahLst/>
            <a:cxnLst/>
            <a:rect l="T0" t="T1" r="T2" b="T3"/>
            <a:pathLst>
              <a:path w="14541" h="21600">
                <a:moveTo>
                  <a:pt x="2823" y="0"/>
                </a:moveTo>
                <a:cubicBezTo>
                  <a:pt x="1264" y="0"/>
                  <a:pt x="0" y="1934"/>
                  <a:pt x="0" y="4320"/>
                </a:cubicBezTo>
                <a:lnTo>
                  <a:pt x="0" y="8640"/>
                </a:lnTo>
                <a:lnTo>
                  <a:pt x="-7059" y="10800"/>
                </a:lnTo>
                <a:lnTo>
                  <a:pt x="0" y="12960"/>
                </a:lnTo>
                <a:lnTo>
                  <a:pt x="0" y="17280"/>
                </a:lnTo>
                <a:cubicBezTo>
                  <a:pt x="0" y="19666"/>
                  <a:pt x="1264" y="21600"/>
                  <a:pt x="2823" y="21600"/>
                </a:cubicBezTo>
                <a:lnTo>
                  <a:pt x="11717" y="21600"/>
                </a:lnTo>
                <a:cubicBezTo>
                  <a:pt x="13277" y="21600"/>
                  <a:pt x="14541" y="19666"/>
                  <a:pt x="14541" y="17280"/>
                </a:cubicBezTo>
                <a:lnTo>
                  <a:pt x="14541" y="4320"/>
                </a:lnTo>
                <a:cubicBezTo>
                  <a:pt x="14541" y="1934"/>
                  <a:pt x="13277" y="0"/>
                  <a:pt x="11717" y="0"/>
                </a:cubicBezTo>
                <a:lnTo>
                  <a:pt x="2823" y="0"/>
                </a:lnTo>
                <a:close/>
                <a:moveTo>
                  <a:pt x="2823" y="0"/>
                </a:moveTo>
              </a:path>
            </a:pathLst>
          </a:cu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p>
            <a:pPr algn="ctr"/>
            <a:r>
              <a:rPr lang="en-US">
                <a:ea typeface="ヒラギノ角ゴ ProN W3" charset="0"/>
                <a:cs typeface="ヒラギノ角ゴ ProN W3" charset="0"/>
                <a:sym typeface="Gill Sans" charset="0"/>
              </a:rPr>
              <a:t>Policies</a:t>
            </a:r>
          </a:p>
        </p:txBody>
      </p:sp>
      <p:sp>
        <p:nvSpPr>
          <p:cNvPr id="29" name="Oval 27"/>
          <p:cNvSpPr>
            <a:spLocks/>
          </p:cNvSpPr>
          <p:nvPr/>
        </p:nvSpPr>
        <p:spPr bwMode="auto">
          <a:xfrm>
            <a:off x="4889500" y="2811463"/>
            <a:ext cx="965200" cy="361950"/>
          </a:xfrm>
          <a:prstGeom prst="round2DiagRect">
            <a:avLst/>
          </a:prstGeom>
          <a:solidFill>
            <a:schemeClr val="bg1"/>
          </a:solidFill>
          <a:ln w="19050">
            <a:solidFill>
              <a:srgbClr val="AAE98F"/>
            </a:solidFill>
          </a:ln>
          <a:effectLst/>
        </p:spPr>
        <p:txBody>
          <a:bodyPr lIns="0" tIns="0" rIns="0" bIns="0" anchor="ctr"/>
          <a:lstStyle/>
          <a:p>
            <a:pPr algn="ctr">
              <a:defRPr/>
            </a:pPr>
            <a:r>
              <a:rPr lang="en-US">
                <a:ea typeface="ヒラギノ角ゴ ProN W3" charset="0"/>
                <a:cs typeface="ヒラギノ角ゴ ProN W3" charset="0"/>
                <a:sym typeface="Gill Sans" charset="0"/>
              </a:rPr>
              <a:t>Pilot-Job</a:t>
            </a:r>
          </a:p>
        </p:txBody>
      </p:sp>
      <p:sp>
        <p:nvSpPr>
          <p:cNvPr id="30" name="Oval 28"/>
          <p:cNvSpPr>
            <a:spLocks/>
          </p:cNvSpPr>
          <p:nvPr/>
        </p:nvSpPr>
        <p:spPr bwMode="auto">
          <a:xfrm>
            <a:off x="5983288" y="2813050"/>
            <a:ext cx="965200" cy="361950"/>
          </a:xfrm>
          <a:prstGeom prst="round2DiagRect">
            <a:avLst/>
          </a:prstGeom>
          <a:solidFill>
            <a:schemeClr val="bg1"/>
          </a:solidFill>
          <a:ln w="19050">
            <a:solidFill>
              <a:srgbClr val="AAE98F"/>
            </a:solidFill>
          </a:ln>
          <a:effectLst/>
        </p:spPr>
        <p:txBody>
          <a:bodyPr lIns="0" tIns="0" rIns="0" bIns="0" anchor="ctr"/>
          <a:lstStyle/>
          <a:p>
            <a:pPr algn="ctr">
              <a:defRPr/>
            </a:pPr>
            <a:r>
              <a:rPr lang="en-US">
                <a:ea typeface="ヒラギノ角ゴ ProN W3" charset="0"/>
                <a:cs typeface="ヒラギノ角ゴ ProN W3" charset="0"/>
                <a:sym typeface="Gill Sans" charset="0"/>
              </a:rPr>
              <a:t>Pilot-Job</a:t>
            </a:r>
          </a:p>
        </p:txBody>
      </p:sp>
      <p:sp>
        <p:nvSpPr>
          <p:cNvPr id="31" name="Line 29"/>
          <p:cNvSpPr>
            <a:spLocks noChangeShapeType="1"/>
          </p:cNvSpPr>
          <p:nvPr/>
        </p:nvSpPr>
        <p:spPr bwMode="auto">
          <a:xfrm flipH="1">
            <a:off x="4964113" y="3149600"/>
            <a:ext cx="1201737" cy="1063625"/>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21534" name="Oval 30"/>
          <p:cNvSpPr>
            <a:spLocks/>
          </p:cNvSpPr>
          <p:nvPr/>
        </p:nvSpPr>
        <p:spPr bwMode="auto">
          <a:xfrm>
            <a:off x="2246313" y="2820988"/>
            <a:ext cx="357187" cy="334962"/>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35" name="Oval 31"/>
          <p:cNvSpPr>
            <a:spLocks/>
          </p:cNvSpPr>
          <p:nvPr/>
        </p:nvSpPr>
        <p:spPr bwMode="auto">
          <a:xfrm>
            <a:off x="2649538"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4" name="Oval 32"/>
          <p:cNvSpPr>
            <a:spLocks/>
          </p:cNvSpPr>
          <p:nvPr/>
        </p:nvSpPr>
        <p:spPr bwMode="auto">
          <a:xfrm>
            <a:off x="3052763"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5" name="Oval 33"/>
          <p:cNvSpPr>
            <a:spLocks/>
          </p:cNvSpPr>
          <p:nvPr/>
        </p:nvSpPr>
        <p:spPr bwMode="auto">
          <a:xfrm>
            <a:off x="3455988"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6" name="Line 34"/>
          <p:cNvSpPr>
            <a:spLocks noChangeShapeType="1"/>
          </p:cNvSpPr>
          <p:nvPr/>
        </p:nvSpPr>
        <p:spPr bwMode="auto">
          <a:xfrm flipH="1">
            <a:off x="4605338" y="3149600"/>
            <a:ext cx="493712" cy="1108075"/>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37" name="Oval 21"/>
          <p:cNvSpPr>
            <a:spLocks/>
          </p:cNvSpPr>
          <p:nvPr/>
        </p:nvSpPr>
        <p:spPr bwMode="auto">
          <a:xfrm>
            <a:off x="4410075" y="4137025"/>
            <a:ext cx="357188" cy="334963"/>
          </a:xfrm>
          <a:prstGeom prst="ellipse">
            <a:avLst/>
          </a:prstGeom>
          <a:solidFill>
            <a:srgbClr val="92D050">
              <a:alpha val="25098"/>
            </a:srgbClr>
          </a:solidFill>
          <a:ln w="19050">
            <a:solidFill>
              <a:srgbClr val="AAE98F"/>
            </a:solidFill>
            <a:miter lim="800000"/>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8" name="Oval 21"/>
          <p:cNvSpPr>
            <a:spLocks/>
          </p:cNvSpPr>
          <p:nvPr/>
        </p:nvSpPr>
        <p:spPr bwMode="auto">
          <a:xfrm>
            <a:off x="4811713" y="4137025"/>
            <a:ext cx="357187" cy="334963"/>
          </a:xfrm>
          <a:prstGeom prst="ellipse">
            <a:avLst/>
          </a:prstGeom>
          <a:solidFill>
            <a:srgbClr val="92D050">
              <a:alpha val="25098"/>
            </a:srgbClr>
          </a:solidFill>
          <a:ln w="19050">
            <a:solidFill>
              <a:srgbClr val="AAE98F"/>
            </a:solidFill>
            <a:miter lim="800000"/>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9" name="Line 34"/>
          <p:cNvSpPr>
            <a:spLocks noChangeShapeType="1"/>
          </p:cNvSpPr>
          <p:nvPr/>
        </p:nvSpPr>
        <p:spPr bwMode="auto">
          <a:xfrm flipH="1">
            <a:off x="3563938" y="4368800"/>
            <a:ext cx="1016000" cy="896938"/>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0" name="Line 29"/>
          <p:cNvSpPr>
            <a:spLocks noChangeShapeType="1"/>
          </p:cNvSpPr>
          <p:nvPr/>
        </p:nvSpPr>
        <p:spPr bwMode="auto">
          <a:xfrm>
            <a:off x="4867275" y="4351338"/>
            <a:ext cx="1971675" cy="811212"/>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1" name="Oval 27"/>
          <p:cNvSpPr>
            <a:spLocks/>
          </p:cNvSpPr>
          <p:nvPr/>
        </p:nvSpPr>
        <p:spPr bwMode="auto">
          <a:xfrm>
            <a:off x="2905125" y="5040313"/>
            <a:ext cx="1422400" cy="571500"/>
          </a:xfrm>
          <a:prstGeom prst="round2DiagRect">
            <a:avLst/>
          </a:prstGeom>
          <a:noFill/>
          <a:ln w="19050">
            <a:solidFill>
              <a:srgbClr val="92D050"/>
            </a:solidFill>
          </a:ln>
          <a:effectLst/>
        </p:spPr>
        <p:txBody>
          <a:bodyPr lIns="0" tIns="0" rIns="0" bIns="0" anchor="ctr"/>
          <a:lstStyle/>
          <a:p>
            <a:pPr algn="ctr">
              <a:defRPr/>
            </a:pPr>
            <a:endParaRPr lang="en-US">
              <a:ea typeface="ヒラギノ角ゴ ProN W3" charset="0"/>
              <a:cs typeface="ヒラギノ角ゴ ProN W3" charset="0"/>
              <a:sym typeface="Gill Sans" charset="0"/>
            </a:endParaRPr>
          </a:p>
        </p:txBody>
      </p:sp>
      <p:sp>
        <p:nvSpPr>
          <p:cNvPr id="42" name="Oval 27"/>
          <p:cNvSpPr>
            <a:spLocks/>
          </p:cNvSpPr>
          <p:nvPr/>
        </p:nvSpPr>
        <p:spPr bwMode="auto">
          <a:xfrm>
            <a:off x="6538913" y="5030788"/>
            <a:ext cx="1422400" cy="571500"/>
          </a:xfrm>
          <a:prstGeom prst="round2DiagRect">
            <a:avLst/>
          </a:prstGeom>
          <a:noFill/>
          <a:ln w="19050">
            <a:solidFill>
              <a:srgbClr val="92D050"/>
            </a:solidFill>
          </a:ln>
          <a:effectLst/>
        </p:spPr>
        <p:txBody>
          <a:bodyPr lIns="0" tIns="0" rIns="0" bIns="0" anchor="ctr"/>
          <a:lstStyle/>
          <a:p>
            <a:pPr algn="ctr">
              <a:defRPr/>
            </a:pPr>
            <a:endParaRPr lang="en-US">
              <a:ea typeface="ヒラギノ角ゴ ProN W3" charset="0"/>
              <a:cs typeface="ヒラギノ角ゴ ProN W3" charset="0"/>
              <a:sym typeface="Gill Sans" charset="0"/>
            </a:endParaRPr>
          </a:p>
        </p:txBody>
      </p:sp>
      <p:sp>
        <p:nvSpPr>
          <p:cNvPr id="43" name="Line 34"/>
          <p:cNvSpPr>
            <a:spLocks noChangeShapeType="1"/>
          </p:cNvSpPr>
          <p:nvPr/>
        </p:nvSpPr>
        <p:spPr bwMode="auto">
          <a:xfrm>
            <a:off x="3679825" y="3030538"/>
            <a:ext cx="3975100" cy="2235200"/>
          </a:xfrm>
          <a:prstGeom prst="line">
            <a:avLst/>
          </a:prstGeom>
          <a:noFill/>
          <a:ln w="38100">
            <a:solidFill>
              <a:srgbClr val="FFBF56"/>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4" name="Line 34"/>
          <p:cNvSpPr>
            <a:spLocks noChangeShapeType="1"/>
          </p:cNvSpPr>
          <p:nvPr/>
        </p:nvSpPr>
        <p:spPr bwMode="auto">
          <a:xfrm>
            <a:off x="3194050" y="2984500"/>
            <a:ext cx="890588" cy="2281238"/>
          </a:xfrm>
          <a:prstGeom prst="line">
            <a:avLst/>
          </a:prstGeom>
          <a:noFill/>
          <a:ln w="38100">
            <a:solidFill>
              <a:srgbClr val="FFBF56"/>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5" name="Oval 33"/>
          <p:cNvSpPr>
            <a:spLocks/>
          </p:cNvSpPr>
          <p:nvPr/>
        </p:nvSpPr>
        <p:spPr bwMode="auto">
          <a:xfrm>
            <a:off x="7558088" y="5149850"/>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46" name="Oval 33"/>
          <p:cNvSpPr>
            <a:spLocks/>
          </p:cNvSpPr>
          <p:nvPr/>
        </p:nvSpPr>
        <p:spPr bwMode="auto">
          <a:xfrm>
            <a:off x="3856038" y="5149850"/>
            <a:ext cx="355600"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3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31"/>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29"/>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30"/>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40"/>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9"/>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37"/>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38"/>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44"/>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43"/>
                                        </p:tgtEl>
                                        <p:attrNameLst>
                                          <p:attrName>style.visibility</p:attrName>
                                        </p:attrNameLst>
                                      </p:cBhvr>
                                      <p:to>
                                        <p:strVal val="hidden"/>
                                      </p:to>
                                    </p:set>
                                  </p:childTnLst>
                                </p:cTn>
                              </p:par>
                              <p:par>
                                <p:cTn id="61" presetID="1" presetClass="exit"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hidden"/>
                                      </p:to>
                                    </p:set>
                                  </p:childTnLst>
                                </p:cTn>
                              </p:par>
                              <p:par>
                                <p:cTn id="63" presetID="1" presetClass="exit" presetSubtype="0" fill="hold" grpId="0" nodeType="withEffect">
                                  <p:stCondLst>
                                    <p:cond delay="0"/>
                                  </p:stCondLst>
                                  <p:childTnLst>
                                    <p:set>
                                      <p:cBhvr>
                                        <p:cTn id="64" dur="1" fill="hold">
                                          <p:stCondLst>
                                            <p:cond delay="0"/>
                                          </p:stCondLst>
                                        </p:cTn>
                                        <p:tgtEl>
                                          <p:spTgt spid="35"/>
                                        </p:tgtEl>
                                        <p:attrNameLst>
                                          <p:attrName>style.visibility</p:attrName>
                                        </p:attrNameLst>
                                      </p:cBhvr>
                                      <p:to>
                                        <p:strVal val="hidden"/>
                                      </p:to>
                                    </p:set>
                                  </p:childTnLst>
                                </p:cTn>
                              </p:par>
                              <p:par>
                                <p:cTn id="65" presetID="1"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0" grpId="0" animBg="1"/>
      <p:bldP spid="30" grpId="1" animBg="1"/>
      <p:bldP spid="31" grpId="0" animBg="1"/>
      <p:bldP spid="31" grpId="1" animBg="1"/>
      <p:bldP spid="34" grpId="0" animBg="1"/>
      <p:bldP spid="35" grpId="0"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43" grpId="0" animBg="1"/>
      <p:bldP spid="43" grpId="1" animBg="1"/>
      <p:bldP spid="44" grpId="0" animBg="1"/>
      <p:bldP spid="44" grpId="1" animBg="1"/>
      <p:bldP spid="45" grpId="0" animBg="1"/>
      <p:bldP spid="4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P* Model: Elements, Characteristics and API</a:t>
            </a:r>
          </a:p>
        </p:txBody>
      </p:sp>
      <p:sp>
        <p:nvSpPr>
          <p:cNvPr id="22530" name="Content Placeholder 2"/>
          <p:cNvSpPr txBox="1">
            <a:spLocks/>
          </p:cNvSpPr>
          <p:nvPr/>
        </p:nvSpPr>
        <p:spPr bwMode="auto">
          <a:xfrm>
            <a:off x="169863" y="1206500"/>
            <a:ext cx="8229600" cy="453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20000"/>
              </a:spcBef>
              <a:buFontTx/>
              <a:buChar char="•"/>
            </a:pPr>
            <a:r>
              <a:rPr lang="en-US" sz="2000" dirty="0" smtClean="0"/>
              <a:t>Elements:</a:t>
            </a:r>
            <a:endParaRPr lang="en-US" sz="2000" b="1" dirty="0"/>
          </a:p>
          <a:p>
            <a:pPr lvl="1" eaLnBrk="1" hangingPunct="1">
              <a:spcBef>
                <a:spcPct val="20000"/>
              </a:spcBef>
              <a:buFontTx/>
              <a:buChar char="–"/>
            </a:pPr>
            <a:r>
              <a:rPr lang="en-US" sz="1800" dirty="0">
                <a:solidFill>
                  <a:srgbClr val="5F5F5F"/>
                </a:solidFill>
              </a:rPr>
              <a:t>Pilot-Compute (PC</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Pilot-Data (PD</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Compute Unit (CU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Data Unit (DU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Scheduling Unit (SU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Pilot-Manager (PM</a:t>
            </a:r>
            <a:r>
              <a:rPr lang="en-US" sz="1800" dirty="0" smtClean="0">
                <a:solidFill>
                  <a:srgbClr val="5F5F5F"/>
                </a:solidFill>
              </a:rPr>
              <a:t>).</a:t>
            </a:r>
            <a:endParaRPr lang="en-US" sz="1800" dirty="0">
              <a:solidFill>
                <a:srgbClr val="5F5F5F"/>
              </a:solidFill>
            </a:endParaRPr>
          </a:p>
          <a:p>
            <a:pPr eaLnBrk="1" hangingPunct="1">
              <a:spcBef>
                <a:spcPts val="1200"/>
              </a:spcBef>
              <a:buFontTx/>
              <a:buChar char="•"/>
            </a:pPr>
            <a:r>
              <a:rPr lang="en-US" sz="2000" dirty="0" smtClean="0"/>
              <a:t>Characteristics:</a:t>
            </a:r>
            <a:endParaRPr lang="en-US" sz="2000" b="1" dirty="0"/>
          </a:p>
          <a:p>
            <a:pPr lvl="1" eaLnBrk="1" hangingPunct="1">
              <a:spcBef>
                <a:spcPct val="20000"/>
              </a:spcBef>
              <a:buFontTx/>
              <a:buChar char="–"/>
            </a:pPr>
            <a:r>
              <a:rPr lang="en-US" sz="1800" dirty="0" smtClean="0">
                <a:solidFill>
                  <a:srgbClr val="5F5F5F"/>
                </a:solidFill>
              </a:rPr>
              <a:t>Coordination.</a:t>
            </a:r>
            <a:endParaRPr lang="en-US" sz="1800" dirty="0">
              <a:solidFill>
                <a:srgbClr val="5F5F5F"/>
              </a:solidFill>
            </a:endParaRPr>
          </a:p>
          <a:p>
            <a:pPr lvl="1" eaLnBrk="1" hangingPunct="1">
              <a:spcBef>
                <a:spcPct val="20000"/>
              </a:spcBef>
              <a:buFontTx/>
              <a:buChar char="–"/>
            </a:pPr>
            <a:r>
              <a:rPr lang="en-US" sz="1800" dirty="0" smtClean="0">
                <a:solidFill>
                  <a:srgbClr val="5F5F5F"/>
                </a:solidFill>
              </a:rPr>
              <a:t>Communication.</a:t>
            </a:r>
            <a:endParaRPr lang="en-US" sz="1800" dirty="0">
              <a:solidFill>
                <a:srgbClr val="5F5F5F"/>
              </a:solidFill>
            </a:endParaRPr>
          </a:p>
          <a:p>
            <a:pPr lvl="1" eaLnBrk="1" hangingPunct="1">
              <a:spcBef>
                <a:spcPct val="20000"/>
              </a:spcBef>
              <a:buFontTx/>
              <a:buChar char="–"/>
            </a:pPr>
            <a:r>
              <a:rPr lang="en-US" sz="1800" dirty="0" smtClean="0">
                <a:solidFill>
                  <a:srgbClr val="5F5F5F"/>
                </a:solidFill>
              </a:rPr>
              <a:t>Scheduling.</a:t>
            </a:r>
            <a:endParaRPr lang="en-US" sz="1800" dirty="0">
              <a:solidFill>
                <a:srgbClr val="5F5F5F"/>
              </a:solidFill>
            </a:endParaRPr>
          </a:p>
          <a:p>
            <a:pPr eaLnBrk="1" hangingPunct="1">
              <a:spcBef>
                <a:spcPts val="1200"/>
              </a:spcBef>
              <a:buFontTx/>
              <a:buChar char="•"/>
            </a:pPr>
            <a:r>
              <a:rPr lang="en-US" sz="2000" dirty="0"/>
              <a:t>Pilot-</a:t>
            </a:r>
            <a:r>
              <a:rPr lang="en-US" sz="2000" dirty="0" smtClean="0"/>
              <a:t>API.</a:t>
            </a:r>
            <a:endParaRPr lang="en-US" sz="2000" dirty="0"/>
          </a:p>
        </p:txBody>
      </p:sp>
      <p:pic>
        <p:nvPicPr>
          <p:cNvPr id="22531" name="Picture 3" descr="pstar_model cop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02088" y="1079500"/>
            <a:ext cx="4319587"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2" name="Rectangle 4"/>
          <p:cNvSpPr>
            <a:spLocks noChangeArrowheads="1"/>
          </p:cNvSpPr>
          <p:nvPr/>
        </p:nvSpPr>
        <p:spPr bwMode="auto">
          <a:xfrm>
            <a:off x="706438" y="5754688"/>
            <a:ext cx="767873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400"/>
              <a:t>“P*: A Model of Pilot-Abstractions”, </a:t>
            </a:r>
            <a:r>
              <a:rPr lang="en-US" sz="1400" i="1"/>
              <a:t>8th IEEE International Conference on e-Science 2012</a:t>
            </a:r>
            <a:r>
              <a:rPr lang="en-US" sz="1400"/>
              <a:t>, 2012</a:t>
            </a: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U_Template_Verdana_G">
  <a:themeElements>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RU_Template_Verdana_G">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RU_Template_Verdana_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RU_Template_Verdana_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RU_Template_Verdana_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RU_Template_Verdana_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RU_Template_Verdana_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RU_Template_Verdana_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RU_Template_Verdana_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RU_Template_Verdana_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RU_Template_Verdana_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RU_Template_Verdana_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RU_Template_Verdana_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15878</TotalTime>
  <Words>2150</Words>
  <Application>Microsoft Macintosh PowerPoint</Application>
  <PresentationFormat>On-screen Show (4:3)</PresentationFormat>
  <Paragraphs>228</Paragraphs>
  <Slides>18</Slides>
  <Notes>13</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RU_Template_Verdana_G</vt:lpstr>
      <vt:lpstr> Towards Exascale Through Many Simulations: Abstractions and Tools</vt:lpstr>
      <vt:lpstr>Outline</vt:lpstr>
      <vt:lpstr>Exascale Computing: View from that side</vt:lpstr>
      <vt:lpstr>Many Simulations Pathway to Exascale?</vt:lpstr>
      <vt:lpstr>PowerPoint Presentation</vt:lpstr>
      <vt:lpstr>A Pore Man’s View of the TeraGrid/XSEDE</vt:lpstr>
      <vt:lpstr>Challenges of Many Simulations at Exascale</vt:lpstr>
      <vt:lpstr>Pilot Abstractions </vt:lpstr>
      <vt:lpstr>P* Model: Elements, Characteristics and API</vt:lpstr>
      <vt:lpstr>BigJob: Architecture</vt:lpstr>
      <vt:lpstr>SAGA: Interoperability Layer for BigJob</vt:lpstr>
      <vt:lpstr>Async Replica-Exchange Package</vt:lpstr>
      <vt:lpstr>Async Replica-Exchange Package</vt:lpstr>
      <vt:lpstr>Scalable, Extensible HT Binding Energy Calculation</vt:lpstr>
      <vt:lpstr>Mapping Simulations to Resources</vt:lpstr>
      <vt:lpstr>Towards an Exascale Middleware </vt:lpstr>
      <vt:lpstr>Overlay and Workload Manager (OWM)</vt:lpstr>
      <vt:lpstr>Thank you</vt:lpstr>
    </vt:vector>
  </TitlesOfParts>
  <Company>University Relations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eburris</dc:creator>
  <cp:lastModifiedBy>Shantenu Jha</cp:lastModifiedBy>
  <cp:revision>1181</cp:revision>
  <cp:lastPrinted>2013-06-06T09:55:41Z</cp:lastPrinted>
  <dcterms:created xsi:type="dcterms:W3CDTF">2013-07-01T12:47:06Z</dcterms:created>
  <dcterms:modified xsi:type="dcterms:W3CDTF">2013-12-17T23:15:31Z</dcterms:modified>
</cp:coreProperties>
</file>

<file path=docProps/thumbnail.jpeg>
</file>